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63" r:id="rId3"/>
    <p:sldId id="368" r:id="rId4"/>
    <p:sldId id="360" r:id="rId5"/>
    <p:sldId id="361" r:id="rId6"/>
    <p:sldId id="362" r:id="rId7"/>
    <p:sldId id="259" r:id="rId8"/>
    <p:sldId id="256" r:id="rId9"/>
    <p:sldId id="258" r:id="rId10"/>
    <p:sldId id="263" r:id="rId11"/>
    <p:sldId id="382" r:id="rId12"/>
    <p:sldId id="386" r:id="rId13"/>
    <p:sldId id="387" r:id="rId14"/>
    <p:sldId id="367" r:id="rId15"/>
    <p:sldId id="383" r:id="rId16"/>
    <p:sldId id="384" r:id="rId17"/>
    <p:sldId id="264" r:id="rId18"/>
    <p:sldId id="389" r:id="rId19"/>
    <p:sldId id="369" r:id="rId20"/>
    <p:sldId id="385" r:id="rId21"/>
    <p:sldId id="265" r:id="rId22"/>
    <p:sldId id="266" r:id="rId23"/>
    <p:sldId id="378" r:id="rId24"/>
    <p:sldId id="377" r:id="rId25"/>
    <p:sldId id="380" r:id="rId26"/>
    <p:sldId id="381" r:id="rId27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DF1"/>
    <a:srgbClr val="FF9900"/>
    <a:srgbClr val="A50021"/>
    <a:srgbClr val="672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7BEEC-A4D3-4A37-BFED-10A334CCE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32433B-B903-4A00-89F3-B87A968C5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95846B-AA95-43C0-A1EF-0C8C745E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B5037E-4781-4EAD-898E-03F8ADC7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573514-5FDB-486D-8ABD-76B4AE6A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034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88068-4A5D-4183-9C4C-7CBCCFF6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E372F4-FDB2-43D5-8E5A-E714C058C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FCE2A9-AD6C-4927-9502-01B10686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E410CE-0DDD-4F23-915C-2AF6AA3FE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6D518A-DE69-442D-BED8-E288F5FD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55352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009816-97B3-4E75-92E5-CF13E45DD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ED82DF-F65D-4E68-8C84-8CE76A533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69137D-A9D7-45B2-9A0F-C3F48935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013865-EDE5-4759-AAEE-B4D78F8C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2D2E7D-E745-4CCE-BC9C-5A301ADA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4661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0C41B-775C-41B0-8751-2B9E2CBF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B4DE88-AB14-444B-996D-3E142B8E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A48393-57B8-48CF-A9BC-47D5ECBC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24DCCB-9F1E-40C9-971B-99AC75CC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0F1F0C-7FF9-4F58-9E7D-AF29B534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2095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24F9B-BEAA-4B4D-816D-169A35CB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062F5B-8E7D-411F-B00D-A41C8B26E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97E75B-5042-4D80-97E4-7F9E3B81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22B7EE-2552-4FA0-BF60-4BDB85E5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4F8317-C619-4D1E-A525-4ABDE514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7308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74910-AA0B-43E3-ADB7-14893848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D72CC-690A-4E13-92CF-C76883A94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F8551E-34F1-4DAC-AE88-FD9D739BA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7AB6F5-7F95-416E-A0D1-A0CE6F54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F7B29E-095C-498E-98C2-021B28E2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8C3E97-9AE7-4134-A78D-5247B8C8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81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A54C1-CE45-438A-A3BF-3AF09E01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FB4476-9493-4CD5-85FE-EB65DF120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512553-C9FC-4321-B8DB-60B0CDD7F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404BAF8-0B5E-41DA-B8BD-CA1B4EA85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D4B44D-ED1F-4351-8E8F-0E00F33C4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FB59D9E-62E3-4DC8-81B9-84C28BCE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B1629C-95E3-4447-8521-E2D559C2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E3C5ED-B5E5-4FDE-B097-FE4C27D3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760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CE5F7-5D96-4A4E-A784-935FB0B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35C2A00-EABC-4841-BBD8-43776FD4F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1AACCC-EACA-482A-8568-01563A7F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2DE95A-A03C-4C27-B5B2-9341F3F4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6036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183782-ABAC-4648-9EC0-E431B440A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AAF8237-07FE-4F93-9294-5070E271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206A97-CA1C-4961-9CB6-CA28BA0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5668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75E52-70E5-4F14-B468-2D3EF885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5E64AA-C04A-49EF-B406-08D72CBA0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0A597-A643-4679-803D-BCAF35209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9E075B-664A-4621-A028-5C2625ED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DFC66C-1A28-4671-8CA1-5FAF6726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81E16F-A21D-4CB4-86DD-7D2E9C90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3518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97D43-B64C-4A26-AB62-C5094C82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6A09E19-6968-4A7C-814E-F9187F650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43768A-4DCF-47F4-ABCF-71987C3B4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53605E-EC12-4F78-B9DB-C199D208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016ED6-5C4C-48D9-BD1F-E91579B0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F17A79-4BD4-45EB-9061-E57AF5C5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5016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1D108E-3457-4D24-94D0-816F4F1B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EEB29A-D487-44CA-A657-16169649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295AA6-B9D8-47E0-831D-A4C2B2103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0F35-3EC2-4608-9C02-7D111331AAB1}" type="datetimeFigureOut">
              <a:rPr lang="es-EC" smtClean="0"/>
              <a:t>21/12/2022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9154A9-FE20-486D-AF12-F1AE24DC9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8C4FAF-CB2D-4167-9AF1-E45A3D6B5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4419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1.png"/><Relationship Id="rId9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6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4.jp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AB6FF-7807-451E-A58D-44752C57D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07977"/>
            <a:ext cx="9144000" cy="2387600"/>
          </a:xfrm>
        </p:spPr>
        <p:txBody>
          <a:bodyPr>
            <a:normAutofit/>
          </a:bodyPr>
          <a:lstStyle/>
          <a:p>
            <a:r>
              <a:rPr lang="es-EC" sz="3600" dirty="0"/>
              <a:t>“El mejor momento para empezar es ahora”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81F927-0ED1-4526-A575-C9A3C2BC5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3124200" y="2203943"/>
            <a:ext cx="5943600" cy="24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1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D312A1F6-9CF9-4B73-9CD1-C1BC6D262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969801"/>
              </p:ext>
            </p:extLst>
          </p:nvPr>
        </p:nvGraphicFramePr>
        <p:xfrm>
          <a:off x="645359" y="328803"/>
          <a:ext cx="5441673" cy="5217247"/>
        </p:xfrm>
        <a:graphic>
          <a:graphicData uri="http://schemas.openxmlformats.org/drawingml/2006/table">
            <a:tbl>
              <a:tblPr/>
              <a:tblGrid>
                <a:gridCol w="5441673">
                  <a:extLst>
                    <a:ext uri="{9D8B030D-6E8A-4147-A177-3AD203B41FA5}">
                      <a16:colId xmlns:a16="http://schemas.microsoft.com/office/drawing/2014/main" val="2053753358"/>
                    </a:ext>
                  </a:extLst>
                </a:gridCol>
              </a:tblGrid>
              <a:tr h="470408">
                <a:tc>
                  <a:txBody>
                    <a:bodyPr/>
                    <a:lstStyle/>
                    <a:p>
                      <a:pPr algn="ctr" fontAlgn="b"/>
                      <a:r>
                        <a:rPr lang="es-EC" sz="2800" b="1" i="0" u="none" strike="noStrik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INTERMAG - Productos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43023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TYTANIT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8553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OPTYSIL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170683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OPTYCAL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624851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VANADOO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716204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 ULTRA Mn-22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709456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dirty="0"/>
                        <a:t>AMINO ULTRA Cu-24 </a:t>
                      </a:r>
                      <a:endParaRPr lang="es-EC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756625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 ULTRA Fe-20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56231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 ULTRA HORTI-ROSAS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262735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MIKRO PLUS ULTRA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851142"/>
                  </a:ext>
                </a:extLst>
              </a:tr>
              <a:tr h="44902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MIKROKOMPLEX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02781"/>
                  </a:ext>
                </a:extLst>
              </a:tr>
              <a:tr h="44902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BORZINC TURBO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127172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D0048812-C106-4DAE-A101-A6C93356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82" y="197649"/>
            <a:ext cx="3496236" cy="5243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1E62494-3C26-4CEA-82BA-D3AB3685D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35" r="46782" b="62327"/>
          <a:stretch/>
        </p:blipFill>
        <p:spPr>
          <a:xfrm>
            <a:off x="645360" y="5613289"/>
            <a:ext cx="5450640" cy="915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D57BA18-C515-477F-9470-BF0B872F3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3" r="8346" b="11460"/>
          <a:stretch/>
        </p:blipFill>
        <p:spPr>
          <a:xfrm>
            <a:off x="6279776" y="4329217"/>
            <a:ext cx="4450977" cy="219998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439C9E9-8752-4CDA-8CF3-79161960E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3" t="42170" r="8235" b="14411"/>
          <a:stretch/>
        </p:blipFill>
        <p:spPr>
          <a:xfrm>
            <a:off x="6279776" y="3133879"/>
            <a:ext cx="4450977" cy="108027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E66385-A3C2-484A-813F-FC86990008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03" t="5299" r="8346" b="6106"/>
          <a:stretch/>
        </p:blipFill>
        <p:spPr>
          <a:xfrm>
            <a:off x="6279776" y="811626"/>
            <a:ext cx="4450977" cy="220719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16F6A30-F801-4752-9112-59A0663288E0}"/>
              </a:ext>
            </a:extLst>
          </p:cNvPr>
          <p:cNvSpPr/>
          <p:nvPr/>
        </p:nvSpPr>
        <p:spPr>
          <a:xfrm>
            <a:off x="403412" y="94129"/>
            <a:ext cx="10529047" cy="656622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3023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0048812-C106-4DAE-A101-A6C93356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83" y="594492"/>
            <a:ext cx="4312331" cy="6467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99136FD-3EE2-4E59-A88A-783BEEF9C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1" t="-1" r="50000" b="57531"/>
          <a:stretch/>
        </p:blipFill>
        <p:spPr>
          <a:xfrm>
            <a:off x="754153" y="1521590"/>
            <a:ext cx="5366461" cy="249938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130496-D1B7-47D3-BB7A-FBDE963E7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7685" b="58067"/>
          <a:stretch/>
        </p:blipFill>
        <p:spPr>
          <a:xfrm>
            <a:off x="6322859" y="1528745"/>
            <a:ext cx="5425750" cy="2499384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195E45B-90C8-40F0-B173-55114C0B0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7" t="26988" r="31359" b="25761"/>
          <a:stretch/>
        </p:blipFill>
        <p:spPr>
          <a:xfrm>
            <a:off x="3097855" y="4319260"/>
            <a:ext cx="1790682" cy="225226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211637-1C9B-4593-83ED-11E4C622C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48" t="15835" r="31287" b="36001"/>
          <a:stretch/>
        </p:blipFill>
        <p:spPr>
          <a:xfrm>
            <a:off x="878470" y="4301361"/>
            <a:ext cx="1686427" cy="225226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glow rad="101600">
              <a:schemeClr val="accent4">
                <a:lumMod val="75000"/>
                <a:alpha val="60000"/>
              </a:schemeClr>
            </a:glo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4200D8A-95CB-4A4C-9816-6F9EF06F3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875" y="4312591"/>
            <a:ext cx="1623097" cy="2247889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glow rad="101600">
              <a:srgbClr val="7030A0">
                <a:alpha val="60000"/>
              </a:srgbClr>
            </a:glo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30CA724-7E6B-4760-BE95-FC72CE7BC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3352" y="4309671"/>
            <a:ext cx="1595425" cy="225081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glow rad="101600">
              <a:schemeClr val="accent2">
                <a:lumMod val="75000"/>
                <a:alpha val="60000"/>
              </a:schemeClr>
            </a:glo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142A487-3EC5-44E3-8182-1B675882B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056" y="4279146"/>
            <a:ext cx="1709827" cy="2258125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glow rad="101600">
              <a:srgbClr val="92D050">
                <a:alpha val="60000"/>
              </a:srgbClr>
            </a:glo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D29770B-E160-4110-A6D5-C0647C775DEF}"/>
              </a:ext>
            </a:extLst>
          </p:cNvPr>
          <p:cNvSpPr/>
          <p:nvPr/>
        </p:nvSpPr>
        <p:spPr>
          <a:xfrm>
            <a:off x="551329" y="280389"/>
            <a:ext cx="11416553" cy="64700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44405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1D48B7C-38B9-4531-88E8-3D3CF728EA9C}"/>
              </a:ext>
            </a:extLst>
          </p:cNvPr>
          <p:cNvGrpSpPr/>
          <p:nvPr/>
        </p:nvGrpSpPr>
        <p:grpSpPr>
          <a:xfrm>
            <a:off x="537883" y="699247"/>
            <a:ext cx="2447365" cy="5459506"/>
            <a:chOff x="645459" y="887507"/>
            <a:chExt cx="2447365" cy="545950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BCB1020F-2D35-4FD5-9E58-161076BA4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92"/>
            <a:stretch/>
          </p:blipFill>
          <p:spPr>
            <a:xfrm>
              <a:off x="746452" y="2963086"/>
              <a:ext cx="2327752" cy="3317632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3A2A696-8C16-4FA2-82F3-82D41A70A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94" y="1005795"/>
              <a:ext cx="2175059" cy="1929358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646B2BB-91CE-47AA-998F-165B644C88C6}"/>
                </a:ext>
              </a:extLst>
            </p:cNvPr>
            <p:cNvSpPr/>
            <p:nvPr/>
          </p:nvSpPr>
          <p:spPr>
            <a:xfrm>
              <a:off x="645459" y="887507"/>
              <a:ext cx="2447365" cy="545950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DF6626E-98F5-4936-94E4-546FB4AF4BA7}"/>
              </a:ext>
            </a:extLst>
          </p:cNvPr>
          <p:cNvGrpSpPr/>
          <p:nvPr/>
        </p:nvGrpSpPr>
        <p:grpSpPr>
          <a:xfrm>
            <a:off x="3300955" y="699247"/>
            <a:ext cx="2447365" cy="5459506"/>
            <a:chOff x="3300955" y="699247"/>
            <a:chExt cx="2447365" cy="545950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D46C77C-4EA0-466B-83B3-6FA60B47D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7" b="22021"/>
            <a:stretch/>
          </p:blipFill>
          <p:spPr>
            <a:xfrm>
              <a:off x="3509682" y="2847720"/>
              <a:ext cx="2178832" cy="325724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C3667D79-E9C3-44D8-9081-04E81D5A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79" y="817535"/>
              <a:ext cx="2327752" cy="2075579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4F2C17C-00DF-4B68-A0B4-BFDAC5C49EBB}"/>
                </a:ext>
              </a:extLst>
            </p:cNvPr>
            <p:cNvSpPr/>
            <p:nvPr/>
          </p:nvSpPr>
          <p:spPr>
            <a:xfrm>
              <a:off x="3300955" y="699247"/>
              <a:ext cx="2447365" cy="545950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A5E8846-7006-429F-B644-6AF10A2E170E}"/>
              </a:ext>
            </a:extLst>
          </p:cNvPr>
          <p:cNvSpPr/>
          <p:nvPr/>
        </p:nvSpPr>
        <p:spPr>
          <a:xfrm>
            <a:off x="6096000" y="704919"/>
            <a:ext cx="2447365" cy="545950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197265F-EC30-4E18-95FF-6DD1F20BB4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256" r="86098" b="19495"/>
          <a:stretch/>
        </p:blipFill>
        <p:spPr>
          <a:xfrm>
            <a:off x="6291555" y="3101305"/>
            <a:ext cx="1940746" cy="300366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8EFC148-280F-4AE3-AB29-3FEBC3BED0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09" t="18956" r="72121" b="15994"/>
          <a:stretch/>
        </p:blipFill>
        <p:spPr>
          <a:xfrm>
            <a:off x="8855691" y="2923853"/>
            <a:ext cx="2163297" cy="32348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4C391E4-DA85-4744-A279-AD58088EBBA0}"/>
              </a:ext>
            </a:extLst>
          </p:cNvPr>
          <p:cNvSpPr/>
          <p:nvPr/>
        </p:nvSpPr>
        <p:spPr>
          <a:xfrm>
            <a:off x="8775536" y="699247"/>
            <a:ext cx="2447365" cy="545950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63500">
              <a:schemeClr val="accent2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C764D85-A7BD-4456-91B1-5D5C55E6A7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077" y="1183258"/>
            <a:ext cx="1874220" cy="174059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CD60F7A-38A9-4A34-AF9E-C335837EA410}"/>
              </a:ext>
            </a:extLst>
          </p:cNvPr>
          <p:cNvSpPr txBox="1"/>
          <p:nvPr/>
        </p:nvSpPr>
        <p:spPr>
          <a:xfrm>
            <a:off x="8775536" y="817534"/>
            <a:ext cx="24811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672F09"/>
                </a:solidFill>
                <a:latin typeface="Arial Black" panose="020B0A04020102020204" pitchFamily="34" charset="0"/>
              </a:rPr>
              <a:t>VANADOO</a:t>
            </a:r>
            <a:endParaRPr lang="es-EC" sz="3200" dirty="0">
              <a:solidFill>
                <a:srgbClr val="672F09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2704732-A289-41A8-95D1-2B9365030058}"/>
              </a:ext>
            </a:extLst>
          </p:cNvPr>
          <p:cNvSpPr txBox="1"/>
          <p:nvPr/>
        </p:nvSpPr>
        <p:spPr>
          <a:xfrm>
            <a:off x="6141411" y="817535"/>
            <a:ext cx="2356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92D050"/>
                </a:solidFill>
                <a:latin typeface="Arial Black" panose="020B0A04020102020204" pitchFamily="34" charset="0"/>
              </a:rPr>
              <a:t>OPTY</a:t>
            </a:r>
            <a:r>
              <a:rPr lang="es-E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CAL</a:t>
            </a:r>
            <a:endParaRPr lang="es-EC" sz="3200" dirty="0"/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341316FC-AB02-497E-B0D8-54C7E685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464176"/>
              </p:ext>
            </p:extLst>
          </p:nvPr>
        </p:nvGraphicFramePr>
        <p:xfrm>
          <a:off x="6322084" y="1293728"/>
          <a:ext cx="2168757" cy="1744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6196">
                  <a:extLst>
                    <a:ext uri="{9D8B030D-6E8A-4147-A177-3AD203B41FA5}">
                      <a16:colId xmlns:a16="http://schemas.microsoft.com/office/drawing/2014/main" val="3859581469"/>
                    </a:ext>
                  </a:extLst>
                </a:gridCol>
                <a:gridCol w="772561">
                  <a:extLst>
                    <a:ext uri="{9D8B030D-6E8A-4147-A177-3AD203B41FA5}">
                      <a16:colId xmlns:a16="http://schemas.microsoft.com/office/drawing/2014/main" val="296402638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Calcio activado acomplejado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46342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b="1" u="none" strike="noStrike" dirty="0">
                          <a:effectLst/>
                        </a:rPr>
                        <a:t>Composición química (p/v)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36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Calcio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>
                          <a:effectLst/>
                        </a:rPr>
                        <a:t>35,00%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5919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Boro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0,10%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780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>
                          <a:effectLst/>
                        </a:rPr>
                        <a:t>Zinc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0,20%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62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Molibdeno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0,00%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9819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Manganeso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0,07%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365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Hierro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0,15%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68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Cobre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0,05%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03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52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6A88BB-B160-402F-A3C4-75DB04AF7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9" t="16666" r="66364" b="10472"/>
          <a:stretch/>
        </p:blipFill>
        <p:spPr>
          <a:xfrm>
            <a:off x="2162738" y="3455894"/>
            <a:ext cx="1624488" cy="258484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FECEF7E-97CE-490E-A4A5-2FD7AEF1DEE2}"/>
              </a:ext>
            </a:extLst>
          </p:cNvPr>
          <p:cNvSpPr/>
          <p:nvPr/>
        </p:nvSpPr>
        <p:spPr>
          <a:xfrm>
            <a:off x="1655680" y="699247"/>
            <a:ext cx="2580145" cy="5459506"/>
          </a:xfrm>
          <a:prstGeom prst="rect">
            <a:avLst/>
          </a:prstGeom>
          <a:noFill/>
          <a:ln>
            <a:solidFill>
              <a:srgbClr val="A50021"/>
            </a:solidFill>
          </a:ln>
          <a:effectLst>
            <a:glow rad="63500">
              <a:srgbClr val="7030A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480150-8157-4F1A-A40C-D05916746A33}"/>
              </a:ext>
            </a:extLst>
          </p:cNvPr>
          <p:cNvSpPr txBox="1"/>
          <p:nvPr/>
        </p:nvSpPr>
        <p:spPr>
          <a:xfrm>
            <a:off x="1805086" y="841552"/>
            <a:ext cx="22378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3600" dirty="0">
                <a:solidFill>
                  <a:srgbClr val="AD133F"/>
                </a:solidFill>
                <a:latin typeface="Arial Black" panose="020B0A04020102020204" pitchFamily="34" charset="0"/>
              </a:rPr>
              <a:t>BOR</a:t>
            </a:r>
            <a:r>
              <a:rPr lang="es-ES" sz="3600" dirty="0">
                <a:solidFill>
                  <a:srgbClr val="00B050"/>
                </a:solidFill>
                <a:latin typeface="Arial Black" panose="020B0A04020102020204" pitchFamily="34" charset="0"/>
              </a:rPr>
              <a:t>ZIN</a:t>
            </a:r>
            <a:r>
              <a:rPr lang="es-ES" dirty="0">
                <a:solidFill>
                  <a:srgbClr val="AD133F"/>
                </a:solidFill>
                <a:latin typeface="Arial Black" panose="020B0A04020102020204" pitchFamily="34" charset="0"/>
              </a:rPr>
              <a:t> </a:t>
            </a:r>
          </a:p>
          <a:p>
            <a:pPr algn="r"/>
            <a:r>
              <a:rPr lang="es-ES" sz="2400" i="1" dirty="0">
                <a:solidFill>
                  <a:srgbClr val="00B050"/>
                </a:solidFill>
                <a:latin typeface="Arial Black" panose="020B0A04020102020204" pitchFamily="34" charset="0"/>
              </a:rPr>
              <a:t>TURBO</a:t>
            </a:r>
            <a:endParaRPr lang="es-EC" sz="1600" i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B9E3DFBC-F178-4D4A-981A-E2046A552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293649"/>
              </p:ext>
            </p:extLst>
          </p:nvPr>
        </p:nvGraphicFramePr>
        <p:xfrm>
          <a:off x="1805086" y="1999519"/>
          <a:ext cx="2339791" cy="985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539">
                  <a:extLst>
                    <a:ext uri="{9D8B030D-6E8A-4147-A177-3AD203B41FA5}">
                      <a16:colId xmlns:a16="http://schemas.microsoft.com/office/drawing/2014/main" val="3859581469"/>
                    </a:ext>
                  </a:extLst>
                </a:gridCol>
                <a:gridCol w="415851">
                  <a:extLst>
                    <a:ext uri="{9D8B030D-6E8A-4147-A177-3AD203B41FA5}">
                      <a16:colId xmlns:a16="http://schemas.microsoft.com/office/drawing/2014/main" val="2964026381"/>
                    </a:ext>
                  </a:extLst>
                </a:gridCol>
                <a:gridCol w="721477">
                  <a:extLst>
                    <a:ext uri="{9D8B030D-6E8A-4147-A177-3AD203B41FA5}">
                      <a16:colId xmlns:a16="http://schemas.microsoft.com/office/drawing/2014/main" val="706512"/>
                    </a:ext>
                  </a:extLst>
                </a:gridCol>
                <a:gridCol w="450924">
                  <a:extLst>
                    <a:ext uri="{9D8B030D-6E8A-4147-A177-3AD203B41FA5}">
                      <a16:colId xmlns:a16="http://schemas.microsoft.com/office/drawing/2014/main" val="608284306"/>
                    </a:ext>
                  </a:extLst>
                </a:gridCol>
              </a:tblGrid>
              <a:tr h="20085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   </a:t>
                      </a:r>
                      <a:r>
                        <a:rPr lang="es-ES" sz="12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Alta</a:t>
                      </a:r>
                      <a:r>
                        <a:rPr lang="es-ES" sz="12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disponibilidad de Boro y Zinc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46342"/>
                  </a:ext>
                </a:extLst>
              </a:tr>
              <a:tr h="20085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    Composición química (p/v)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36808"/>
                  </a:ext>
                </a:extLst>
              </a:tr>
              <a:tr h="200852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   Boro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11,0 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400" dirty="0"/>
                        <a:t>%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s-EC" dirty="0"/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780272"/>
                  </a:ext>
                </a:extLst>
              </a:tr>
              <a:tr h="200852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  Zinc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  5,0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400" dirty="0"/>
                        <a:t>%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s-EC" dirty="0"/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62850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35E70AC5-1F45-424A-97D5-6F178DD97BC4}"/>
              </a:ext>
            </a:extLst>
          </p:cNvPr>
          <p:cNvSpPr/>
          <p:nvPr/>
        </p:nvSpPr>
        <p:spPr>
          <a:xfrm>
            <a:off x="4393831" y="699247"/>
            <a:ext cx="2576761" cy="545950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7EE43B7-5F85-4B56-B276-DECF4D8F8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2" t="16261" r="65175" b="11082"/>
          <a:stretch/>
        </p:blipFill>
        <p:spPr>
          <a:xfrm>
            <a:off x="4822707" y="3455894"/>
            <a:ext cx="1663577" cy="258484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4442791-D08F-4780-ACA6-5B3E7222F797}"/>
              </a:ext>
            </a:extLst>
          </p:cNvPr>
          <p:cNvSpPr txBox="1"/>
          <p:nvPr/>
        </p:nvSpPr>
        <p:spPr>
          <a:xfrm>
            <a:off x="4393831" y="844153"/>
            <a:ext cx="2576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PLONVIT </a:t>
            </a:r>
          </a:p>
          <a:p>
            <a:pPr algn="ctr"/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MIKROKOMPLEX</a:t>
            </a:r>
            <a:endParaRPr lang="es-EC" sz="2000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5CFE886F-946C-42F0-BD22-E4F53AE96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642965"/>
              </p:ext>
            </p:extLst>
          </p:nvPr>
        </p:nvGraphicFramePr>
        <p:xfrm>
          <a:off x="4587349" y="1552063"/>
          <a:ext cx="2134289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4006">
                  <a:extLst>
                    <a:ext uri="{9D8B030D-6E8A-4147-A177-3AD203B41FA5}">
                      <a16:colId xmlns:a16="http://schemas.microsoft.com/office/drawing/2014/main" val="3859581469"/>
                    </a:ext>
                  </a:extLst>
                </a:gridCol>
                <a:gridCol w="760283">
                  <a:extLst>
                    <a:ext uri="{9D8B030D-6E8A-4147-A177-3AD203B41FA5}">
                      <a16:colId xmlns:a16="http://schemas.microsoft.com/office/drawing/2014/main" val="296402638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Corrector</a:t>
                      </a:r>
                      <a:r>
                        <a:rPr lang="es-ES" sz="11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de carencias de Mg y S. 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46342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effectLst/>
                        </a:rPr>
                        <a:t>Composición química (p/p)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36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Magnesio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16,50%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5919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Boro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0,07%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780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Zinc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0,30%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62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Molibdeno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0,01%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9819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Manganeso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0,40%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365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    Azufre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13,00%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68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Cobre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0,35%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035895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6760B5F2-12C0-4778-A134-817A608F13DB}"/>
              </a:ext>
            </a:extLst>
          </p:cNvPr>
          <p:cNvSpPr/>
          <p:nvPr/>
        </p:nvSpPr>
        <p:spPr>
          <a:xfrm>
            <a:off x="7113531" y="699247"/>
            <a:ext cx="2539778" cy="545950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glow rad="63500">
              <a:schemeClr val="accent2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638AFC9-DF21-4F07-9D93-BFE090CD8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29" t="14817" r="55785" b="6553"/>
          <a:stretch/>
        </p:blipFill>
        <p:spPr>
          <a:xfrm>
            <a:off x="7536988" y="3455894"/>
            <a:ext cx="1600450" cy="258484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CEFB001-AFE0-4A2D-AD6B-EF3DFAAE362A}"/>
              </a:ext>
            </a:extLst>
          </p:cNvPr>
          <p:cNvSpPr txBox="1"/>
          <p:nvPr/>
        </p:nvSpPr>
        <p:spPr>
          <a:xfrm>
            <a:off x="7326165" y="862729"/>
            <a:ext cx="202209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dirty="0">
                <a:solidFill>
                  <a:srgbClr val="AD133F"/>
                </a:solidFill>
                <a:latin typeface="Arial Black" panose="020B0A04020102020204" pitchFamily="34" charset="0"/>
              </a:rPr>
              <a:t>MICRO PLUS </a:t>
            </a:r>
          </a:p>
          <a:p>
            <a:pPr algn="r"/>
            <a:r>
              <a:rPr lang="es-ES" dirty="0">
                <a:solidFill>
                  <a:srgbClr val="AD133F"/>
                </a:solidFill>
                <a:latin typeface="Arial Black" panose="020B0A04020102020204" pitchFamily="34" charset="0"/>
              </a:rPr>
              <a:t>ULTRA</a:t>
            </a:r>
            <a:endParaRPr lang="es-EC" sz="1600" dirty="0">
              <a:solidFill>
                <a:srgbClr val="AD133F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1051E013-A1CF-44E2-89E0-A7CF11898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19972"/>
              </p:ext>
            </p:extLst>
          </p:nvPr>
        </p:nvGraphicFramePr>
        <p:xfrm>
          <a:off x="7185805" y="1703318"/>
          <a:ext cx="2375091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132">
                  <a:extLst>
                    <a:ext uri="{9D8B030D-6E8A-4147-A177-3AD203B41FA5}">
                      <a16:colId xmlns:a16="http://schemas.microsoft.com/office/drawing/2014/main" val="3859581469"/>
                    </a:ext>
                  </a:extLst>
                </a:gridCol>
                <a:gridCol w="546959">
                  <a:extLst>
                    <a:ext uri="{9D8B030D-6E8A-4147-A177-3AD203B41FA5}">
                      <a16:colId xmlns:a16="http://schemas.microsoft.com/office/drawing/2014/main" val="296402638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Microelementos</a:t>
                      </a:r>
                      <a:r>
                        <a:rPr lang="es-ES" sz="12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- Ultra WSG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46342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effectLst/>
                        </a:rPr>
                        <a:t>  Composición química (p/p)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36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Boro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0,70%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780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Zinc                </a:t>
                      </a:r>
                      <a:r>
                        <a:rPr lang="es-EC" sz="1100" u="none" strike="noStrike" dirty="0">
                          <a:effectLst/>
                        </a:rPr>
                        <a:t>quelatado EDTA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0,90%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62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Hierro            </a:t>
                      </a:r>
                      <a:r>
                        <a:rPr lang="es-EC" sz="1100" u="none" strike="noStrike" dirty="0">
                          <a:effectLst/>
                        </a:rPr>
                        <a:t>quelatado</a:t>
                      </a:r>
                      <a:r>
                        <a:rPr lang="es-EC" sz="1100" u="none" strike="noStrike" baseline="0" dirty="0">
                          <a:effectLst/>
                        </a:rPr>
                        <a:t> EDTA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6,30%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9819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Manganeso  </a:t>
                      </a:r>
                      <a:r>
                        <a:rPr lang="es-EC" sz="1100" u="none" strike="noStrike" dirty="0">
                          <a:effectLst/>
                        </a:rPr>
                        <a:t>quelatado</a:t>
                      </a:r>
                      <a:r>
                        <a:rPr lang="es-EC" sz="1100" u="none" strike="noStrike" baseline="0" dirty="0">
                          <a:effectLst/>
                        </a:rPr>
                        <a:t> EDTA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2,80%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365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Cobre            </a:t>
                      </a:r>
                      <a:r>
                        <a:rPr lang="es-EC" sz="1100" u="none" strike="noStrike" dirty="0">
                          <a:effectLst/>
                        </a:rPr>
                        <a:t>quelatado EDTA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0,35%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035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Molibdeno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270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77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77FB268-3745-4194-8517-DA2F61A343BF}"/>
              </a:ext>
            </a:extLst>
          </p:cNvPr>
          <p:cNvGrpSpPr/>
          <p:nvPr/>
        </p:nvGrpSpPr>
        <p:grpSpPr>
          <a:xfrm>
            <a:off x="134471" y="161365"/>
            <a:ext cx="11667565" cy="6387353"/>
            <a:chOff x="134471" y="161365"/>
            <a:chExt cx="11667565" cy="6387353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5BBE7258-E5C3-4F24-B3EF-DB2F44FB6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02"/>
            <a:stretch/>
          </p:blipFill>
          <p:spPr>
            <a:xfrm>
              <a:off x="134471" y="3040573"/>
              <a:ext cx="11667564" cy="35081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F2DCFEB-E48E-40FE-A895-47FAB398A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42" t="19393" r="9448" b="18444"/>
            <a:stretch/>
          </p:blipFill>
          <p:spPr>
            <a:xfrm>
              <a:off x="389964" y="3202013"/>
              <a:ext cx="6430189" cy="3091211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>
              <a:glow rad="101600">
                <a:schemeClr val="accent4">
                  <a:lumMod val="75000"/>
                  <a:alpha val="60000"/>
                </a:schemeClr>
              </a:glow>
            </a:effectLst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6ADE49E-C996-4DB9-8C97-93F2FFE16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257" t="16072" r="10001" b="21765"/>
            <a:stretch/>
          </p:blipFill>
          <p:spPr>
            <a:xfrm>
              <a:off x="7000169" y="3188566"/>
              <a:ext cx="2111935" cy="3091211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6325118-E0ED-4CDB-B4D3-46E31C44B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11" t="42470" r="50000" b="15597"/>
            <a:stretch/>
          </p:blipFill>
          <p:spPr>
            <a:xfrm>
              <a:off x="497541" y="453951"/>
              <a:ext cx="5036702" cy="2316143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</p:pic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38989D1B-17A3-42E2-8C99-AA15907E5639}"/>
                </a:ext>
              </a:extLst>
            </p:cNvPr>
            <p:cNvGrpSpPr/>
            <p:nvPr/>
          </p:nvGrpSpPr>
          <p:grpSpPr>
            <a:xfrm>
              <a:off x="9331645" y="3175119"/>
              <a:ext cx="2152960" cy="3091211"/>
              <a:chOff x="9553554" y="3015522"/>
              <a:chExt cx="2060221" cy="3022207"/>
            </a:xfrm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8FCE54B4-5CD6-4826-B59F-BFE81C21D2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809" t="29832" r="11544" b="14479"/>
              <a:stretch/>
            </p:blipFill>
            <p:spPr>
              <a:xfrm>
                <a:off x="9553554" y="3015522"/>
                <a:ext cx="2060221" cy="3022207"/>
              </a:xfrm>
              <a:prstGeom prst="rect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E97D28B-C224-4500-B378-5F85EDBEEABD}"/>
                  </a:ext>
                </a:extLst>
              </p:cNvPr>
              <p:cNvSpPr txBox="1"/>
              <p:nvPr/>
            </p:nvSpPr>
            <p:spPr>
              <a:xfrm>
                <a:off x="10766304" y="4994233"/>
                <a:ext cx="695324" cy="24072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C" sz="1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hnschrift SemiBold" panose="020B0502040204020203" pitchFamily="34" charset="0"/>
                    <a:ea typeface="Yu Gothic UI Semilight" panose="020B0400000000000000" pitchFamily="34" charset="-128"/>
                    <a:cs typeface="Cascadia Code SemiBold" panose="020B0609020000020004" pitchFamily="49" charset="0"/>
                  </a:rPr>
                  <a:t>-</a:t>
                </a:r>
                <a:r>
                  <a:rPr lang="es-EC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hnschrift SemiBold" panose="020B0502040204020203" pitchFamily="34" charset="0"/>
                    <a:ea typeface="Yu Gothic UI Semilight" panose="020B0400000000000000" pitchFamily="34" charset="-128"/>
                    <a:cs typeface="Cascadia Code SemiBold" panose="020B0609020000020004" pitchFamily="49" charset="0"/>
                  </a:rPr>
                  <a:t>ROSAS</a:t>
                </a:r>
                <a:endParaRPr lang="es-EC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" panose="020B0502040204020203" pitchFamily="34" charset="0"/>
                  <a:ea typeface="Yu Gothic UI Semilight" panose="020B0400000000000000" pitchFamily="34" charset="-128"/>
                  <a:cs typeface="Cascadia Code SemiBold" panose="020B0609020000020004" pitchFamily="49" charset="0"/>
                </a:endParaRPr>
              </a:p>
            </p:txBody>
          </p:sp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5AFEEBAA-4CAB-4D90-8CB2-2F96DFF87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6" t="1184" r="10562" b="5726"/>
              <a:stretch/>
            </p:blipFill>
            <p:spPr>
              <a:xfrm>
                <a:off x="10005752" y="3263747"/>
                <a:ext cx="1183269" cy="1403689"/>
              </a:xfrm>
              <a:prstGeom prst="rect">
                <a:avLst/>
              </a:prstGeom>
              <a:ln w="28575">
                <a:noFill/>
              </a:ln>
            </p:spPr>
          </p:pic>
        </p:grp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3FEB17B-8335-4413-9E03-450D5403C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7501" y="1190449"/>
              <a:ext cx="5474773" cy="821040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2BDE309-2A12-44AA-81B6-9DCFBE86C34A}"/>
                </a:ext>
              </a:extLst>
            </p:cNvPr>
            <p:cNvSpPr/>
            <p:nvPr/>
          </p:nvSpPr>
          <p:spPr>
            <a:xfrm>
              <a:off x="134471" y="161365"/>
              <a:ext cx="11667565" cy="6387353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</p:spTree>
    <p:extLst>
      <p:ext uri="{BB962C8B-B14F-4D97-AF65-F5344CB8AC3E}">
        <p14:creationId xmlns:p14="http://schemas.microsoft.com/office/powerpoint/2010/main" val="205391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06E4D3B-554F-4572-9A72-05FEC83CA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730B0C97-77A9-498E-9481-A3514C7D8CA4}"/>
              </a:ext>
            </a:extLst>
          </p:cNvPr>
          <p:cNvGrpSpPr/>
          <p:nvPr/>
        </p:nvGrpSpPr>
        <p:grpSpPr>
          <a:xfrm>
            <a:off x="416859" y="1210235"/>
            <a:ext cx="11335870" cy="5130273"/>
            <a:chOff x="416859" y="1210235"/>
            <a:chExt cx="11335870" cy="513027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89C8A52-8683-43F9-9F23-45B0F3AAA6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287" b="41304"/>
            <a:stretch/>
          </p:blipFill>
          <p:spPr>
            <a:xfrm>
              <a:off x="4560883" y="1404998"/>
              <a:ext cx="3773491" cy="718760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DE2CB0BA-C571-4696-A2C1-BBF0682F8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132" y="2342756"/>
              <a:ext cx="7971502" cy="3843172"/>
            </a:xfrm>
            <a:prstGeom prst="rect">
              <a:avLst/>
            </a:prstGeom>
          </p:spPr>
        </p:pic>
        <p:pic>
          <p:nvPicPr>
            <p:cNvPr id="13" name="Picture 8" descr="Ver las imágenes de origen">
              <a:extLst>
                <a:ext uri="{FF2B5EF4-FFF2-40B4-BE49-F238E27FC236}">
                  <a16:creationId xmlns:a16="http://schemas.microsoft.com/office/drawing/2014/main" id="{C9947009-4C70-48C4-8F2F-0EDDEA255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7096" y="2342755"/>
              <a:ext cx="2897727" cy="384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446E3D9-E6C3-414F-A84C-9BE11FF5050E}"/>
                </a:ext>
              </a:extLst>
            </p:cNvPr>
            <p:cNvSpPr/>
            <p:nvPr/>
          </p:nvSpPr>
          <p:spPr>
            <a:xfrm>
              <a:off x="416859" y="1210235"/>
              <a:ext cx="11335870" cy="513027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D8D795F2-5D9C-4D37-923D-C20B507D5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48" y="2595434"/>
            <a:ext cx="1769906" cy="1179937"/>
          </a:xfrm>
          <a:prstGeom prst="rect">
            <a:avLst/>
          </a:prstGeom>
          <a:noFill/>
          <a:effectLst>
            <a:glow rad="101600">
              <a:schemeClr val="accent5">
                <a:lumMod val="5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39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06E4D3B-554F-4572-9A72-05FEC83CA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0"/>
            <a:ext cx="1568824" cy="6467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9C8A52-8683-43F9-9F23-45B0F3AAA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7" b="41304"/>
          <a:stretch/>
        </p:blipFill>
        <p:spPr>
          <a:xfrm>
            <a:off x="685800" y="884758"/>
            <a:ext cx="4451549" cy="84791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6446E3D9-E6C3-414F-A84C-9BE11FF5050E}"/>
              </a:ext>
            </a:extLst>
          </p:cNvPr>
          <p:cNvSpPr/>
          <p:nvPr/>
        </p:nvSpPr>
        <p:spPr>
          <a:xfrm>
            <a:off x="389965" y="698448"/>
            <a:ext cx="10233211" cy="580992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F3A92D-8FA0-4049-BBBF-DE421057C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578" y="4383832"/>
            <a:ext cx="1792287" cy="1804369"/>
          </a:xfrm>
          <a:prstGeom prst="rect">
            <a:avLst/>
          </a:prstGeom>
          <a:effectLst/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D3C4C82-7503-4B83-AD6A-943CE480F8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50" t="4473" r="9050" b="9546"/>
          <a:stretch/>
        </p:blipFill>
        <p:spPr>
          <a:xfrm>
            <a:off x="7160341" y="2304767"/>
            <a:ext cx="3053559" cy="385478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63500">
              <a:srgbClr val="FF9900">
                <a:alpha val="40000"/>
              </a:srgbClr>
            </a:glo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A70F60-837B-4CFA-8B24-2841F80549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406" t="5803" r="2184"/>
          <a:stretch/>
        </p:blipFill>
        <p:spPr>
          <a:xfrm>
            <a:off x="685800" y="2341545"/>
            <a:ext cx="4451549" cy="38654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AD373A-FAE2-48C7-A477-5B9057B6EB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933"/>
          <a:stretch/>
        </p:blipFill>
        <p:spPr>
          <a:xfrm>
            <a:off x="5224579" y="2341545"/>
            <a:ext cx="1792287" cy="1889980"/>
          </a:xfrm>
          <a:prstGeom prst="rect">
            <a:avLst/>
          </a:prstGeom>
          <a:effectLst/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C18FC71-36D7-420D-8ED3-3589CFF637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91" t="11151" r="-69" b="56411"/>
          <a:stretch/>
        </p:blipFill>
        <p:spPr>
          <a:xfrm>
            <a:off x="5762352" y="884758"/>
            <a:ext cx="4451548" cy="87744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175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E6F5F0AF-1EDA-4F2C-97C7-71581D6A17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307276"/>
              </p:ext>
            </p:extLst>
          </p:nvPr>
        </p:nvGraphicFramePr>
        <p:xfrm>
          <a:off x="1149022" y="2177704"/>
          <a:ext cx="3896566" cy="4191101"/>
        </p:xfrm>
        <a:graphic>
          <a:graphicData uri="http://schemas.openxmlformats.org/drawingml/2006/table">
            <a:tbl>
              <a:tblPr/>
              <a:tblGrid>
                <a:gridCol w="3896566">
                  <a:extLst>
                    <a:ext uri="{9D8B030D-6E8A-4147-A177-3AD203B41FA5}">
                      <a16:colId xmlns:a16="http://schemas.microsoft.com/office/drawing/2014/main" val="2523876357"/>
                    </a:ext>
                  </a:extLst>
                </a:gridCol>
              </a:tblGrid>
              <a:tr h="495721">
                <a:tc>
                  <a:txBody>
                    <a:bodyPr/>
                    <a:lstStyle/>
                    <a:p>
                      <a:pPr algn="ctr" fontAlgn="b"/>
                      <a:r>
                        <a:rPr lang="es-EC" sz="2800" b="1" i="0" u="none" strike="noStrik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SEAWIN - Productos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556551"/>
                  </a:ext>
                </a:extLst>
              </a:tr>
              <a:tr h="450656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SEAWINNER EXTRA 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051831"/>
                  </a:ext>
                </a:extLst>
              </a:tr>
              <a:tr h="450656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CHITOSAN OLIGOSACCHARIDE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502382"/>
                  </a:ext>
                </a:extLst>
              </a:tr>
              <a:tr h="450656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SEAWINNER 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992806"/>
                  </a:ext>
                </a:extLst>
              </a:tr>
              <a:tr h="450656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ALLSTAR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36364"/>
                  </a:ext>
                </a:extLst>
              </a:tr>
              <a:tr h="473189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PLANTNURSE II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30849"/>
                  </a:ext>
                </a:extLst>
              </a:tr>
              <a:tr h="473189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 HARVEST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548344"/>
                  </a:ext>
                </a:extLst>
              </a:tr>
              <a:tr h="473189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268454"/>
                  </a:ext>
                </a:extLst>
              </a:tr>
              <a:tr h="473189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SEAWINNER MICROBIAL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589808"/>
                  </a:ext>
                </a:extLst>
              </a:tr>
            </a:tbl>
          </a:graphicData>
        </a:graphic>
      </p:graphicFrame>
      <p:graphicFrame>
        <p:nvGraphicFramePr>
          <p:cNvPr id="9" name="Marcador de contenido 7">
            <a:extLst>
              <a:ext uri="{FF2B5EF4-FFF2-40B4-BE49-F238E27FC236}">
                <a16:creationId xmlns:a16="http://schemas.microsoft.com/office/drawing/2014/main" id="{1F799681-3309-4916-8F2B-494E6B3FAD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8341715"/>
              </p:ext>
            </p:extLst>
          </p:nvPr>
        </p:nvGraphicFramePr>
        <p:xfrm>
          <a:off x="5157789" y="2177704"/>
          <a:ext cx="4806482" cy="4218312"/>
        </p:xfrm>
        <a:graphic>
          <a:graphicData uri="http://schemas.openxmlformats.org/drawingml/2006/table">
            <a:tbl>
              <a:tblPr/>
              <a:tblGrid>
                <a:gridCol w="4806482">
                  <a:extLst>
                    <a:ext uri="{9D8B030D-6E8A-4147-A177-3AD203B41FA5}">
                      <a16:colId xmlns:a16="http://schemas.microsoft.com/office/drawing/2014/main" val="2523876357"/>
                    </a:ext>
                  </a:extLst>
                </a:gridCol>
              </a:tblGrid>
              <a:tr h="492540">
                <a:tc>
                  <a:txBody>
                    <a:bodyPr/>
                    <a:lstStyle/>
                    <a:p>
                      <a:pPr algn="ctr" fontAlgn="b"/>
                      <a:r>
                        <a:rPr lang="es-EC" sz="2800" b="1" i="0" u="none" strike="noStrik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Enfoque de Uso - Características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556551"/>
                  </a:ext>
                </a:extLst>
              </a:tr>
              <a:tr h="44776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Bioestimulante Radicular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051831"/>
                  </a:ext>
                </a:extLst>
              </a:tr>
              <a:tr h="44776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Inductor de Resistencia – Potenciador de Fitosanitarios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502382"/>
                  </a:ext>
                </a:extLst>
              </a:tr>
              <a:tr h="44776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Bioestimulante con Acción Germicida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992806"/>
                  </a:ext>
                </a:extLst>
              </a:tr>
              <a:tr h="44776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Bioestimulante multipropósito Antiestrés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36364"/>
                  </a:ext>
                </a:extLst>
              </a:tr>
              <a:tr h="4701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Bioestimulante Inductor de defensas y giberelinas naturales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30849"/>
                  </a:ext>
                </a:extLst>
              </a:tr>
              <a:tr h="4701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Fertilizante Orgánico, enriquecido con extracto de Algas Marinas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548344"/>
                  </a:ext>
                </a:extLst>
              </a:tr>
              <a:tr h="4701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Aminoácidos y polipéptidos de aminoácidos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268454"/>
                  </a:ext>
                </a:extLst>
              </a:tr>
              <a:tr h="4701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Fertilizante Microbiano - Protector de Suelo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660969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91AF082-E706-4BCF-B325-F4FBB7B2C22F}"/>
              </a:ext>
            </a:extLst>
          </p:cNvPr>
          <p:cNvSpPr/>
          <p:nvPr/>
        </p:nvSpPr>
        <p:spPr>
          <a:xfrm>
            <a:off x="950740" y="2177704"/>
            <a:ext cx="9184342" cy="439790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C512796-8382-4788-994E-CF1616142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0"/>
            <a:ext cx="1568824" cy="6467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E00D9A-5032-471D-A331-550C2D06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40" y="497541"/>
            <a:ext cx="9184342" cy="162113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0E222AA-C3D4-4E72-B4F0-93F4A6965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7" b="41304"/>
          <a:stretch/>
        </p:blipFill>
        <p:spPr>
          <a:xfrm>
            <a:off x="2998695" y="964888"/>
            <a:ext cx="3603812" cy="6864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945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FEEE549-8488-47B8-A016-20F8E669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7" y="177157"/>
            <a:ext cx="9376683" cy="162113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88B0034-4750-4E0C-9895-D1CF8EB41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7" b="41304"/>
          <a:stretch/>
        </p:blipFill>
        <p:spPr>
          <a:xfrm>
            <a:off x="2864143" y="644504"/>
            <a:ext cx="3603812" cy="6864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09E0552-F146-471B-A692-3F6AE3933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pic>
        <p:nvPicPr>
          <p:cNvPr id="2052" name="Picture 4" descr="Seawinner Extra - Modelo 45 - Extracto Natural">
            <a:extLst>
              <a:ext uri="{FF2B5EF4-FFF2-40B4-BE49-F238E27FC236}">
                <a16:creationId xmlns:a16="http://schemas.microsoft.com/office/drawing/2014/main" id="{0DE913EE-732C-4B76-9248-0935E017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8" y="2008807"/>
            <a:ext cx="2167165" cy="18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61C9B7F-BA25-4A24-BA33-6B51473700EA}"/>
              </a:ext>
            </a:extLst>
          </p:cNvPr>
          <p:cNvSpPr/>
          <p:nvPr/>
        </p:nvSpPr>
        <p:spPr>
          <a:xfrm>
            <a:off x="816189" y="1922930"/>
            <a:ext cx="4105436" cy="2124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FAA2F664-BA5E-45BF-AD28-95587473E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192049"/>
              </p:ext>
            </p:extLst>
          </p:nvPr>
        </p:nvGraphicFramePr>
        <p:xfrm>
          <a:off x="2551293" y="2380401"/>
          <a:ext cx="2268748" cy="138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8818">
                  <a:extLst>
                    <a:ext uri="{9D8B030D-6E8A-4147-A177-3AD203B41FA5}">
                      <a16:colId xmlns:a16="http://schemas.microsoft.com/office/drawing/2014/main" val="4141672867"/>
                    </a:ext>
                  </a:extLst>
                </a:gridCol>
                <a:gridCol w="779930">
                  <a:extLst>
                    <a:ext uri="{9D8B030D-6E8A-4147-A177-3AD203B41FA5}">
                      <a16:colId xmlns:a16="http://schemas.microsoft.com/office/drawing/2014/main" val="3424597573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SEAWINNER EXTRA 45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178671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Bioestimulante radicular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69698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 (p/p)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9178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Ácido algínico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45,95%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6934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Manitol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  0,82%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2209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Potasio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  6,50%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269664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2ADFB6A9-5028-4885-821B-E9338925295D}"/>
              </a:ext>
            </a:extLst>
          </p:cNvPr>
          <p:cNvSpPr/>
          <p:nvPr/>
        </p:nvSpPr>
        <p:spPr>
          <a:xfrm>
            <a:off x="5217658" y="1922930"/>
            <a:ext cx="4975213" cy="2124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" name="Picture 10" descr="Ver las imágenes de origen">
            <a:extLst>
              <a:ext uri="{FF2B5EF4-FFF2-40B4-BE49-F238E27FC236}">
                <a16:creationId xmlns:a16="http://schemas.microsoft.com/office/drawing/2014/main" id="{731AAFA6-5194-4B90-A508-3ECA14B9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/>
          <a:stretch/>
        </p:blipFill>
        <p:spPr bwMode="auto">
          <a:xfrm>
            <a:off x="5338482" y="2057764"/>
            <a:ext cx="1734144" cy="18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6095EBB9-816F-40E8-B416-7144D1381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808642"/>
              </p:ext>
            </p:extLst>
          </p:nvPr>
        </p:nvGraphicFramePr>
        <p:xfrm>
          <a:off x="7092499" y="2380401"/>
          <a:ext cx="2908032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06">
                  <a:extLst>
                    <a:ext uri="{9D8B030D-6E8A-4147-A177-3AD203B41FA5}">
                      <a16:colId xmlns:a16="http://schemas.microsoft.com/office/drawing/2014/main" val="372149391"/>
                    </a:ext>
                  </a:extLst>
                </a:gridCol>
                <a:gridCol w="736526">
                  <a:extLst>
                    <a:ext uri="{9D8B030D-6E8A-4147-A177-3AD203B41FA5}">
                      <a16:colId xmlns:a16="http://schemas.microsoft.com/office/drawing/2014/main" val="1597656173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CHITOSAN OLIGOSACARIDO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46468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Inductor de resistencia, potenciador de fitosanitarios 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536289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 (p/p)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0588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>
                          <a:effectLst/>
                        </a:rPr>
                        <a:t>Quitosan Oligosacarido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98,38%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343060"/>
                  </a:ext>
                </a:extLst>
              </a:tr>
            </a:tbl>
          </a:graphicData>
        </a:graphic>
      </p:graphicFrame>
      <p:sp>
        <p:nvSpPr>
          <p:cNvPr id="22" name="Rectángulo 21">
            <a:extLst>
              <a:ext uri="{FF2B5EF4-FFF2-40B4-BE49-F238E27FC236}">
                <a16:creationId xmlns:a16="http://schemas.microsoft.com/office/drawing/2014/main" id="{279855E4-CFD0-41E0-A2B1-A54C9C169C18}"/>
              </a:ext>
            </a:extLst>
          </p:cNvPr>
          <p:cNvSpPr/>
          <p:nvPr/>
        </p:nvSpPr>
        <p:spPr>
          <a:xfrm>
            <a:off x="816189" y="4360999"/>
            <a:ext cx="4105436" cy="231984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03C720B-F14E-4203-AAB2-98A6419FE3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5" b="100000" l="27875" r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87" r="32001" b="3397"/>
          <a:stretch/>
        </p:blipFill>
        <p:spPr>
          <a:xfrm>
            <a:off x="1164484" y="4524174"/>
            <a:ext cx="778202" cy="1993494"/>
          </a:xfrm>
          <a:prstGeom prst="rect">
            <a:avLst/>
          </a:prstGeom>
        </p:spPr>
      </p:pic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3C78B435-3956-4A85-90A2-481A27180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748696"/>
              </p:ext>
            </p:extLst>
          </p:nvPr>
        </p:nvGraphicFramePr>
        <p:xfrm>
          <a:off x="2262323" y="4817640"/>
          <a:ext cx="2403726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5251">
                  <a:extLst>
                    <a:ext uri="{9D8B030D-6E8A-4147-A177-3AD203B41FA5}">
                      <a16:colId xmlns:a16="http://schemas.microsoft.com/office/drawing/2014/main" val="1512550787"/>
                    </a:ext>
                  </a:extLst>
                </a:gridCol>
                <a:gridCol w="618475">
                  <a:extLst>
                    <a:ext uri="{9D8B030D-6E8A-4147-A177-3AD203B41FA5}">
                      <a16:colId xmlns:a16="http://schemas.microsoft.com/office/drawing/2014/main" val="3240645977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SEAWINNER I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00761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Bioestimulante con acción germicida, desecante de hongos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73901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 (p/v)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1416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Nitrógeno total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3,30%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1931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Potasio (K2O)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3,00%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412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Chitosan Oligosacarido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1,74%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83020"/>
                  </a:ext>
                </a:extLst>
              </a:tr>
            </a:tbl>
          </a:graphicData>
        </a:graphic>
      </p:graphicFrame>
      <p:sp>
        <p:nvSpPr>
          <p:cNvPr id="25" name="Rectángulo 24">
            <a:extLst>
              <a:ext uri="{FF2B5EF4-FFF2-40B4-BE49-F238E27FC236}">
                <a16:creationId xmlns:a16="http://schemas.microsoft.com/office/drawing/2014/main" id="{AB61A02F-BC28-47D2-8C6C-3E1E6074EDE9}"/>
              </a:ext>
            </a:extLst>
          </p:cNvPr>
          <p:cNvSpPr/>
          <p:nvPr/>
        </p:nvSpPr>
        <p:spPr>
          <a:xfrm>
            <a:off x="5256473" y="4370202"/>
            <a:ext cx="4922950" cy="231984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6" name="Picture 6" descr="Ver las imágenes de origen">
            <a:extLst>
              <a:ext uri="{FF2B5EF4-FFF2-40B4-BE49-F238E27FC236}">
                <a16:creationId xmlns:a16="http://schemas.microsoft.com/office/drawing/2014/main" id="{BBEE448F-9B58-4D9E-A4B6-6EF8346C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636" y="4482002"/>
            <a:ext cx="2212637" cy="219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863FD722-E2D4-4C71-93B9-5538678F9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881385"/>
              </p:ext>
            </p:extLst>
          </p:nvPr>
        </p:nvGraphicFramePr>
        <p:xfrm>
          <a:off x="7574273" y="4713528"/>
          <a:ext cx="2524468" cy="1821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6320">
                  <a:extLst>
                    <a:ext uri="{9D8B030D-6E8A-4147-A177-3AD203B41FA5}">
                      <a16:colId xmlns:a16="http://schemas.microsoft.com/office/drawing/2014/main" val="2616189090"/>
                    </a:ext>
                  </a:extLst>
                </a:gridCol>
                <a:gridCol w="1098148">
                  <a:extLst>
                    <a:ext uri="{9D8B030D-6E8A-4147-A177-3AD203B41FA5}">
                      <a16:colId xmlns:a16="http://schemas.microsoft.com/office/drawing/2014/main" val="4238766154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ALL STAR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38769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Bioestimulante multipropósito, antiestrés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3564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 (p/v)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6478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Ácido algínico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10,80%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2250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Manitol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  4,95%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330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Ácidos </a:t>
                      </a:r>
                      <a:r>
                        <a:rPr lang="es-EC" sz="1400" u="none" strike="noStrike" dirty="0" err="1">
                          <a:effectLst/>
                        </a:rPr>
                        <a:t>fúlvicos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19,00%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76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Aminoácidos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  1,90%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844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92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FEEE549-8488-47B8-A016-20F8E669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8" y="177157"/>
            <a:ext cx="9184342" cy="162113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88B0034-4750-4E0C-9895-D1CF8EB41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7" b="41304"/>
          <a:stretch/>
        </p:blipFill>
        <p:spPr>
          <a:xfrm>
            <a:off x="2864143" y="644504"/>
            <a:ext cx="3603812" cy="6864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09E0552-F146-471B-A692-3F6AE3933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A768CC8A-917E-430A-A447-ED9756CFCD30}"/>
              </a:ext>
            </a:extLst>
          </p:cNvPr>
          <p:cNvGrpSpPr/>
          <p:nvPr/>
        </p:nvGrpSpPr>
        <p:grpSpPr>
          <a:xfrm>
            <a:off x="1065900" y="1997567"/>
            <a:ext cx="5996170" cy="2300709"/>
            <a:chOff x="1065900" y="1997567"/>
            <a:chExt cx="5996170" cy="2300709"/>
          </a:xfrm>
        </p:grpSpPr>
        <p:pic>
          <p:nvPicPr>
            <p:cNvPr id="2060" name="Picture 12" descr="Ver las imágenes de origen">
              <a:extLst>
                <a:ext uri="{FF2B5EF4-FFF2-40B4-BE49-F238E27FC236}">
                  <a16:creationId xmlns:a16="http://schemas.microsoft.com/office/drawing/2014/main" id="{3BBBA9C5-9454-4B39-AE25-6A51E511C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053" y="2093103"/>
              <a:ext cx="1703017" cy="2128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ertilizante de algas marinas Plantnurse | Fabricante de fertilizante  líquido | SEAWIN | ETW International">
              <a:extLst>
                <a:ext uri="{FF2B5EF4-FFF2-40B4-BE49-F238E27FC236}">
                  <a16:creationId xmlns:a16="http://schemas.microsoft.com/office/drawing/2014/main" id="{754F9185-AEE6-4DE2-AE16-EEE126A37B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0" t="13867" r="40994" b="13803"/>
            <a:stretch/>
          </p:blipFill>
          <p:spPr bwMode="auto">
            <a:xfrm>
              <a:off x="1065900" y="1997567"/>
              <a:ext cx="905309" cy="2300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4944D5F-76F5-4794-85BB-E42584B62731}"/>
              </a:ext>
            </a:extLst>
          </p:cNvPr>
          <p:cNvSpPr/>
          <p:nvPr/>
        </p:nvSpPr>
        <p:spPr>
          <a:xfrm>
            <a:off x="816188" y="1997567"/>
            <a:ext cx="6346336" cy="231984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692F540F-9A26-46C4-BA51-AE6C4F604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900842"/>
              </p:ext>
            </p:extLst>
          </p:nvPr>
        </p:nvGraphicFramePr>
        <p:xfrm>
          <a:off x="2344370" y="2246899"/>
          <a:ext cx="2977586" cy="1821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7575">
                  <a:extLst>
                    <a:ext uri="{9D8B030D-6E8A-4147-A177-3AD203B41FA5}">
                      <a16:colId xmlns:a16="http://schemas.microsoft.com/office/drawing/2014/main" val="2390896982"/>
                    </a:ext>
                  </a:extLst>
                </a:gridCol>
                <a:gridCol w="790011">
                  <a:extLst>
                    <a:ext uri="{9D8B030D-6E8A-4147-A177-3AD203B41FA5}">
                      <a16:colId xmlns:a16="http://schemas.microsoft.com/office/drawing/2014/main" val="1275085822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PLANT NURSE II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5897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Bioestimulante inductor de defensas y giberelinas naturales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925177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 (p/v)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2038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Ácido algínico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4,70%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535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Manitol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2,05%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314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 err="1">
                          <a:effectLst/>
                        </a:rPr>
                        <a:t>Chitosan</a:t>
                      </a:r>
                      <a:r>
                        <a:rPr lang="es-EC" sz="1400" u="none" strike="noStrike" dirty="0">
                          <a:effectLst/>
                        </a:rPr>
                        <a:t> </a:t>
                      </a:r>
                      <a:r>
                        <a:rPr lang="es-EC" sz="1400" u="none" strike="noStrike" dirty="0" err="1">
                          <a:effectLst/>
                        </a:rPr>
                        <a:t>Oligosacarido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2,13%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701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Materia orgánica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12,80%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39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E0A294E-0017-4872-8779-03287EBE5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18" y="2904562"/>
            <a:ext cx="4466950" cy="262944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0EEEE05-60A5-4B12-9734-20FD88F8A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3" b="28028"/>
          <a:stretch/>
        </p:blipFill>
        <p:spPr>
          <a:xfrm>
            <a:off x="3558418" y="1020635"/>
            <a:ext cx="4466950" cy="168979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686DDD8-D4F8-4CC1-B17C-4FABADE05816}"/>
              </a:ext>
            </a:extLst>
          </p:cNvPr>
          <p:cNvSpPr/>
          <p:nvPr/>
        </p:nvSpPr>
        <p:spPr>
          <a:xfrm>
            <a:off x="3146612" y="914400"/>
            <a:ext cx="5204012" cy="493507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76200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FEEE549-8488-47B8-A016-20F8E669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8" y="177157"/>
            <a:ext cx="9184342" cy="162113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88B0034-4750-4E0C-9895-D1CF8EB41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7" b="41304"/>
          <a:stretch/>
        </p:blipFill>
        <p:spPr>
          <a:xfrm>
            <a:off x="2864143" y="644504"/>
            <a:ext cx="3603812" cy="6864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09E0552-F146-471B-A692-3F6AE3933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61C9B7F-BA25-4A24-BA33-6B51473700EA}"/>
              </a:ext>
            </a:extLst>
          </p:cNvPr>
          <p:cNvSpPr/>
          <p:nvPr/>
        </p:nvSpPr>
        <p:spPr>
          <a:xfrm>
            <a:off x="775077" y="1922929"/>
            <a:ext cx="5320924" cy="233978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2486236-B2F3-421D-80D6-5CD37411A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3" y="4590518"/>
            <a:ext cx="2091314" cy="1933464"/>
          </a:xfrm>
          <a:prstGeom prst="rect">
            <a:avLst/>
          </a:prstGeom>
        </p:spPr>
      </p:pic>
      <p:pic>
        <p:nvPicPr>
          <p:cNvPr id="21" name="Picture 2" descr="Ver las imágenes de origen">
            <a:extLst>
              <a:ext uri="{FF2B5EF4-FFF2-40B4-BE49-F238E27FC236}">
                <a16:creationId xmlns:a16="http://schemas.microsoft.com/office/drawing/2014/main" id="{5F310B8D-58BC-4AA6-B947-33A211847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1" r="7320"/>
          <a:stretch/>
        </p:blipFill>
        <p:spPr bwMode="auto">
          <a:xfrm>
            <a:off x="6343287" y="2260737"/>
            <a:ext cx="1630819" cy="180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C092B31-B5CB-4EDB-B7DC-273379750865}"/>
              </a:ext>
            </a:extLst>
          </p:cNvPr>
          <p:cNvGrpSpPr/>
          <p:nvPr/>
        </p:nvGrpSpPr>
        <p:grpSpPr>
          <a:xfrm>
            <a:off x="843485" y="2126091"/>
            <a:ext cx="2191870" cy="1933464"/>
            <a:chOff x="2003612" y="2396489"/>
            <a:chExt cx="2191870" cy="1933464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9FB64B81-155B-4020-83FB-D6B8E8273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5" t="10804" r="1"/>
            <a:stretch/>
          </p:blipFill>
          <p:spPr>
            <a:xfrm>
              <a:off x="2003612" y="2396489"/>
              <a:ext cx="2191870" cy="1933464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17F47AB-9DC7-4130-8DB4-6D0778659FB2}"/>
                </a:ext>
              </a:extLst>
            </p:cNvPr>
            <p:cNvSpPr/>
            <p:nvPr/>
          </p:nvSpPr>
          <p:spPr>
            <a:xfrm>
              <a:off x="2250899" y="3315530"/>
              <a:ext cx="495639" cy="104238"/>
            </a:xfrm>
            <a:prstGeom prst="rect">
              <a:avLst/>
            </a:prstGeom>
            <a:solidFill>
              <a:srgbClr val="ECE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72ACA4D-9B24-4EE2-BED6-941D92907A58}"/>
              </a:ext>
            </a:extLst>
          </p:cNvPr>
          <p:cNvSpPr/>
          <p:nvPr/>
        </p:nvSpPr>
        <p:spPr>
          <a:xfrm>
            <a:off x="775076" y="4387356"/>
            <a:ext cx="5320924" cy="233978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A3C52825-5558-402D-8DF4-EB791DAAE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386402"/>
              </p:ext>
            </p:extLst>
          </p:nvPr>
        </p:nvGraphicFramePr>
        <p:xfrm>
          <a:off x="3103764" y="4772390"/>
          <a:ext cx="2812942" cy="1569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4549">
                  <a:extLst>
                    <a:ext uri="{9D8B030D-6E8A-4147-A177-3AD203B41FA5}">
                      <a16:colId xmlns:a16="http://schemas.microsoft.com/office/drawing/2014/main" val="2637642183"/>
                    </a:ext>
                  </a:extLst>
                </a:gridCol>
                <a:gridCol w="898393">
                  <a:extLst>
                    <a:ext uri="{9D8B030D-6E8A-4147-A177-3AD203B41FA5}">
                      <a16:colId xmlns:a16="http://schemas.microsoft.com/office/drawing/2014/main" val="3520474850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2000" b="1" u="none" strike="noStrike" dirty="0">
                          <a:effectLst/>
                        </a:rPr>
                        <a:t>FISH POWER</a:t>
                      </a:r>
                      <a:endParaRPr lang="es-EC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48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</a:rPr>
                        <a:t>Aminoácidos y polipéptidos de </a:t>
                      </a:r>
                      <a:r>
                        <a:rPr lang="es-EC" sz="1600" u="none" strike="noStrike" dirty="0" err="1">
                          <a:effectLst/>
                        </a:rPr>
                        <a:t>aa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259981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600" b="1" u="none" strike="noStrike" dirty="0">
                          <a:effectLst/>
                        </a:rPr>
                        <a:t>Composición química (p/p)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59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</a:rPr>
                        <a:t>Aminoácidos totales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</a:rPr>
                        <a:t>85,00%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353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</a:rPr>
                        <a:t>Materia orgánica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</a:rPr>
                        <a:t>72,10%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176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</a:rPr>
                        <a:t>Nitrógeno total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</a:rPr>
                        <a:t>16,20%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279189"/>
                  </a:ext>
                </a:extLst>
              </a:tr>
            </a:tbl>
          </a:graphicData>
        </a:graphic>
      </p:graphicFrame>
      <p:sp>
        <p:nvSpPr>
          <p:cNvPr id="27" name="Rectángulo 26">
            <a:extLst>
              <a:ext uri="{FF2B5EF4-FFF2-40B4-BE49-F238E27FC236}">
                <a16:creationId xmlns:a16="http://schemas.microsoft.com/office/drawing/2014/main" id="{EB733B2C-AE60-4F09-B25B-441C997AC6F9}"/>
              </a:ext>
            </a:extLst>
          </p:cNvPr>
          <p:cNvSpPr/>
          <p:nvPr/>
        </p:nvSpPr>
        <p:spPr>
          <a:xfrm>
            <a:off x="6183467" y="1922929"/>
            <a:ext cx="4917761" cy="233978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aphicFrame>
        <p:nvGraphicFramePr>
          <p:cNvPr id="28" name="Tabla 27">
            <a:extLst>
              <a:ext uri="{FF2B5EF4-FFF2-40B4-BE49-F238E27FC236}">
                <a16:creationId xmlns:a16="http://schemas.microsoft.com/office/drawing/2014/main" id="{02AB3F7E-BB83-450A-B216-065FC72B7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19142"/>
              </p:ext>
            </p:extLst>
          </p:nvPr>
        </p:nvGraphicFramePr>
        <p:xfrm>
          <a:off x="2963369" y="2071743"/>
          <a:ext cx="2953337" cy="204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374">
                  <a:extLst>
                    <a:ext uri="{9D8B030D-6E8A-4147-A177-3AD203B41FA5}">
                      <a16:colId xmlns:a16="http://schemas.microsoft.com/office/drawing/2014/main" val="2720485957"/>
                    </a:ext>
                  </a:extLst>
                </a:gridCol>
                <a:gridCol w="1304963">
                  <a:extLst>
                    <a:ext uri="{9D8B030D-6E8A-4147-A177-3AD203B41FA5}">
                      <a16:colId xmlns:a16="http://schemas.microsoft.com/office/drawing/2014/main" val="2745293183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RICH HARVEST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21049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Fertilizante orgánico enriquecido con extracto de algas marinas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741125"/>
                  </a:ext>
                </a:extLst>
              </a:tr>
              <a:tr h="21281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3714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Materia orgánica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44,80%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028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Ácido algínico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3,69%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95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Manitol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0,60%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292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Nitrógeno total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>
                          <a:effectLst/>
                        </a:rPr>
                        <a:t>2,05%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357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Fósforo total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4,70%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892689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43FF83EB-6D1A-4B0F-91F9-326C0164B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853"/>
              </p:ext>
            </p:extLst>
          </p:nvPr>
        </p:nvGraphicFramePr>
        <p:xfrm>
          <a:off x="8132436" y="2245032"/>
          <a:ext cx="2800713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8082">
                  <a:extLst>
                    <a:ext uri="{9D8B030D-6E8A-4147-A177-3AD203B41FA5}">
                      <a16:colId xmlns:a16="http://schemas.microsoft.com/office/drawing/2014/main" val="574790287"/>
                    </a:ext>
                  </a:extLst>
                </a:gridCol>
                <a:gridCol w="1412631">
                  <a:extLst>
                    <a:ext uri="{9D8B030D-6E8A-4147-A177-3AD203B41FA5}">
                      <a16:colId xmlns:a16="http://schemas.microsoft.com/office/drawing/2014/main" val="972337733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SEAWINNER MICROBIAL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28072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Fertilizante microbiano, acondicionador de suelo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500858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126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Bacillus sp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1,1x10^10 UFC/g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06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Ácido </a:t>
                      </a:r>
                      <a:r>
                        <a:rPr lang="es-EC" sz="1400" u="none" strike="noStrike" dirty="0" err="1">
                          <a:effectLst/>
                        </a:rPr>
                        <a:t>algínico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1,47%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4848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Manitol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0,22%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173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459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E707BE92-2E9E-4DA5-BEFD-AE5FE4634A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614560"/>
              </p:ext>
            </p:extLst>
          </p:nvPr>
        </p:nvGraphicFramePr>
        <p:xfrm>
          <a:off x="4711369" y="886494"/>
          <a:ext cx="2769152" cy="1718649"/>
        </p:xfrm>
        <a:graphic>
          <a:graphicData uri="http://schemas.openxmlformats.org/drawingml/2006/table">
            <a:tbl>
              <a:tblPr/>
              <a:tblGrid>
                <a:gridCol w="2769152">
                  <a:extLst>
                    <a:ext uri="{9D8B030D-6E8A-4147-A177-3AD203B41FA5}">
                      <a16:colId xmlns:a16="http://schemas.microsoft.com/office/drawing/2014/main" val="1559771802"/>
                    </a:ext>
                  </a:extLst>
                </a:gridCol>
              </a:tblGrid>
              <a:tr h="458824">
                <a:tc>
                  <a:txBody>
                    <a:bodyPr/>
                    <a:lstStyle/>
                    <a:p>
                      <a:pPr algn="ctr" fontAlgn="b"/>
                      <a:r>
                        <a:rPr lang="es-EC" sz="3200" b="1" i="0" u="none" strike="noStrike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TBIO HUMIKEY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262692"/>
                  </a:ext>
                </a:extLst>
              </a:tr>
              <a:tr h="312591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Extracto húmico total     80,00% </a:t>
                      </a:r>
                      <a:r>
                        <a:rPr lang="es-EC" sz="1400" b="1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sms</a:t>
                      </a:r>
                      <a:endParaRPr lang="es-EC" sz="1400" b="1" i="0" u="none" strike="noStrike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18704"/>
                  </a:ext>
                </a:extLst>
              </a:tr>
              <a:tr h="302951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Ácidos húmicos                53,20% </a:t>
                      </a:r>
                      <a:r>
                        <a:rPr lang="es-EC" sz="1400" b="1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sms</a:t>
                      </a:r>
                      <a:endParaRPr lang="es-EC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716781"/>
                  </a:ext>
                </a:extLst>
              </a:tr>
              <a:tr h="302951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Ácidos fúlvicos                 26,80% </a:t>
                      </a:r>
                      <a:r>
                        <a:rPr lang="es-EC" sz="1400" b="1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sms</a:t>
                      </a:r>
                      <a:endParaRPr lang="es-EC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552346"/>
                  </a:ext>
                </a:extLst>
              </a:tr>
              <a:tr h="302951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Potasio K2O                        8,00% </a:t>
                      </a:r>
                      <a:r>
                        <a:rPr lang="es-EC" sz="1400" b="1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sms</a:t>
                      </a:r>
                      <a:endParaRPr lang="es-EC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723224"/>
                  </a:ext>
                </a:extLst>
              </a:tr>
            </a:tbl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09882264-CDBD-49BB-BA14-B74D2529D61B}"/>
              </a:ext>
            </a:extLst>
          </p:cNvPr>
          <p:cNvGrpSpPr/>
          <p:nvPr/>
        </p:nvGrpSpPr>
        <p:grpSpPr>
          <a:xfrm>
            <a:off x="1963739" y="1330189"/>
            <a:ext cx="2371166" cy="4249271"/>
            <a:chOff x="2071315" y="1734672"/>
            <a:chExt cx="2371166" cy="4249271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5EC1E779-9350-4DA4-815B-DF149E3A9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074" t="7292" r="956" b="39086"/>
            <a:stretch/>
          </p:blipFill>
          <p:spPr>
            <a:xfrm>
              <a:off x="2087003" y="2944907"/>
              <a:ext cx="2312895" cy="3039036"/>
            </a:xfrm>
            <a:prstGeom prst="rect">
              <a:avLst/>
            </a:prstGeom>
            <a:effectLst/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1642779-05E5-4A05-93A4-0C398185C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476" r="80073" b="71888"/>
            <a:stretch/>
          </p:blipFill>
          <p:spPr>
            <a:xfrm>
              <a:off x="2071315" y="1734672"/>
              <a:ext cx="2371166" cy="1196788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7B36BC15-6F89-4AAF-B2C8-24AE6AEB7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81" t="73270" r="57536" b="4072"/>
          <a:stretch/>
        </p:blipFill>
        <p:spPr>
          <a:xfrm>
            <a:off x="7691719" y="4059942"/>
            <a:ext cx="2477782" cy="1519518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7AA9266-451D-4505-93C1-E39E56A16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16" r="29676" b="41317"/>
          <a:stretch/>
        </p:blipFill>
        <p:spPr>
          <a:xfrm>
            <a:off x="7691719" y="1330189"/>
            <a:ext cx="2477782" cy="252137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D2F7FA-CD27-4BF8-B441-E4B540BA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500" y="1576991"/>
            <a:ext cx="2226747" cy="7031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65C93F4-1707-4B3C-8626-AFFBFCF89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71" t="63530" r="20258"/>
          <a:stretch/>
        </p:blipFill>
        <p:spPr>
          <a:xfrm>
            <a:off x="4922676" y="2867685"/>
            <a:ext cx="2346647" cy="271177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11A7748A-EEB2-4A72-BD61-0F443E5CB3EC}"/>
              </a:ext>
            </a:extLst>
          </p:cNvPr>
          <p:cNvSpPr/>
          <p:nvPr/>
        </p:nvSpPr>
        <p:spPr>
          <a:xfrm>
            <a:off x="1413164" y="646714"/>
            <a:ext cx="9210012" cy="5573977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6882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8BD5C83-F745-4BCC-A57D-174CBCC9D7BB}"/>
              </a:ext>
            </a:extLst>
          </p:cNvPr>
          <p:cNvGrpSpPr/>
          <p:nvPr/>
        </p:nvGrpSpPr>
        <p:grpSpPr>
          <a:xfrm>
            <a:off x="1316182" y="646714"/>
            <a:ext cx="9642763" cy="5961904"/>
            <a:chOff x="1316182" y="646714"/>
            <a:chExt cx="9642763" cy="5961904"/>
          </a:xfrm>
        </p:grpSpPr>
        <p:graphicFrame>
          <p:nvGraphicFramePr>
            <p:cNvPr id="10" name="Marcador de contenido 4">
              <a:extLst>
                <a:ext uri="{FF2B5EF4-FFF2-40B4-BE49-F238E27FC236}">
                  <a16:creationId xmlns:a16="http://schemas.microsoft.com/office/drawing/2014/main" id="{C8849D6C-5A58-4E1D-BEA9-95190C9A815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42253464"/>
                </p:ext>
              </p:extLst>
            </p:nvPr>
          </p:nvGraphicFramePr>
          <p:xfrm>
            <a:off x="3955618" y="789824"/>
            <a:ext cx="6748241" cy="2139997"/>
          </p:xfrm>
          <a:graphic>
            <a:graphicData uri="http://schemas.openxmlformats.org/drawingml/2006/table">
              <a:tbl>
                <a:tblPr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tblPr>
                <a:tblGrid>
                  <a:gridCol w="6748241">
                    <a:extLst>
                      <a:ext uri="{9D8B030D-6E8A-4147-A177-3AD203B41FA5}">
                        <a16:colId xmlns:a16="http://schemas.microsoft.com/office/drawing/2014/main" val="4079134113"/>
                      </a:ext>
                    </a:extLst>
                  </a:gridCol>
                </a:tblGrid>
                <a:tr h="373304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es-EC" sz="2400" b="1" i="0" u="none" strike="noStrike" dirty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libri" panose="020F0502020204030204" pitchFamily="34" charset="0"/>
                          </a:rPr>
                          <a:t>CROPCELL - Productos</a:t>
                        </a:r>
                      </a:p>
                    </a:txBody>
                    <a:tcPr marL="9525" marR="9525" marT="9525" marB="0" anchor="b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4010359651"/>
                    </a:ext>
                  </a:extLst>
                </a:tr>
                <a:tr h="339368">
                  <a:tc>
                    <a:txBody>
                      <a:bodyPr/>
                      <a:lstStyle/>
                      <a:p>
                        <a:pPr algn="l" fontAlgn="b"/>
                        <a:r>
                          <a:rPr lang="es-EC" sz="2000" b="1" i="0" u="none" strike="noStrike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rPr>
                          <a:t>  CROPCEL- Ca </a:t>
                        </a:r>
                        <a:r>
                          <a:rPr lang="es-EC" sz="1800" b="0" i="0" u="none" strike="noStrike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rPr>
                          <a:t>(30% p/p)</a:t>
                        </a:r>
                        <a:endParaRPr lang="es-EC" sz="2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endParaRPr>
                      </a:p>
                    </a:txBody>
                    <a:tcPr marL="9525" marR="9525" marT="9525" marB="0" anchor="b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185605305"/>
                    </a:ext>
                  </a:extLst>
                </a:tr>
                <a:tr h="356336">
                  <a:tc>
                    <a:txBody>
                      <a:bodyPr/>
                      <a:lstStyle/>
                      <a:p>
                        <a:pPr algn="l" fontAlgn="b"/>
                        <a:r>
                          <a:rPr lang="es-EC" sz="2000" b="1" i="0" u="none" strike="noStrike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rPr>
                          <a:t>  CROPCELL-K</a:t>
                        </a:r>
                        <a:r>
                          <a:rPr lang="es-EC" sz="2000" b="0" i="0" u="none" strike="noStrike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rPr>
                          <a:t> </a:t>
                        </a:r>
                        <a:r>
                          <a:rPr lang="es-EC" sz="1800" b="0" i="0" u="none" strike="noStrike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rPr>
                          <a:t>(20% p/p)</a:t>
                        </a:r>
                        <a:endParaRPr lang="es-EC" sz="2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endParaRPr>
                      </a:p>
                    </a:txBody>
                    <a:tcPr marL="9525" marR="9525" marT="9525" marB="0" anchor="b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4240453169"/>
                    </a:ext>
                  </a:extLst>
                </a:tr>
                <a:tr h="356336">
                  <a:tc>
                    <a:txBody>
                      <a:bodyPr/>
                      <a:lstStyle/>
                      <a:p>
                        <a:pPr marL="0" algn="l" defTabSz="914400" rtl="0" eaLnBrk="1" fontAlgn="b" latinLnBrk="0" hangingPunct="1"/>
                        <a:r>
                          <a:rPr lang="es-EC" sz="2000" b="1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  CROPCELL PHOS </a:t>
                        </a:r>
                        <a:r>
                          <a:rPr lang="es-EC" sz="1800" b="0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(30% p/p)</a:t>
                        </a:r>
                        <a:endParaRPr lang="es-EC" sz="20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b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341581424"/>
                    </a:ext>
                  </a:extLst>
                </a:tr>
                <a:tr h="356336">
                  <a:tc>
                    <a:txBody>
                      <a:bodyPr/>
                      <a:lstStyle/>
                      <a:p>
                        <a:pPr marL="0" algn="l" defTabSz="914400" rtl="0" eaLnBrk="1" fontAlgn="b" latinLnBrk="0" hangingPunct="1"/>
                        <a:r>
                          <a:rPr lang="es-EC" sz="2000" b="1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  CROPCELL PURE NITRO </a:t>
                        </a:r>
                        <a:r>
                          <a:rPr lang="es-EC" sz="1800" b="0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(16% p/p) </a:t>
                        </a:r>
                        <a:endParaRPr lang="es-EC" sz="20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b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856833011"/>
                    </a:ext>
                  </a:extLst>
                </a:tr>
                <a:tr h="356336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s-EC" sz="2000" b="1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  EXPERT ADDITIVE </a:t>
                        </a:r>
                        <a:r>
                          <a:rPr lang="es-EC" sz="1800" b="0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(1% p/p K2O – 20% p/p Algas Unicelulares)</a:t>
                        </a:r>
                        <a:endParaRPr lang="es-EC" sz="20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b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208737116"/>
                    </a:ext>
                  </a:extLst>
                </a:tr>
              </a:tbl>
            </a:graphicData>
          </a:graphic>
        </p:graphicFrame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8245DF6-0585-428D-AA43-1B0BD34B9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63" t="21291" r="68931" b="49793"/>
            <a:stretch/>
          </p:blipFill>
          <p:spPr>
            <a:xfrm>
              <a:off x="1563088" y="1132613"/>
              <a:ext cx="2282772" cy="17833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34B63CB-CA81-479E-8D38-8248F05A7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30"/>
            <a:stretch/>
          </p:blipFill>
          <p:spPr>
            <a:xfrm>
              <a:off x="1563088" y="3022412"/>
              <a:ext cx="9154218" cy="343283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FE37A20F-A8D5-4FB3-A456-33324829CF40}"/>
                </a:ext>
              </a:extLst>
            </p:cNvPr>
            <p:cNvSpPr/>
            <p:nvPr/>
          </p:nvSpPr>
          <p:spPr>
            <a:xfrm>
              <a:off x="1316182" y="646714"/>
              <a:ext cx="9642763" cy="5961904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</p:spTree>
    <p:extLst>
      <p:ext uri="{BB962C8B-B14F-4D97-AF65-F5344CB8AC3E}">
        <p14:creationId xmlns:p14="http://schemas.microsoft.com/office/powerpoint/2010/main" val="2863501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45E83BF3-CA51-4684-A217-77E29CB9B75C}"/>
              </a:ext>
            </a:extLst>
          </p:cNvPr>
          <p:cNvGrpSpPr/>
          <p:nvPr/>
        </p:nvGrpSpPr>
        <p:grpSpPr>
          <a:xfrm>
            <a:off x="1653988" y="961928"/>
            <a:ext cx="9009530" cy="4497580"/>
            <a:chOff x="1479176" y="598857"/>
            <a:chExt cx="9009530" cy="4497580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D4C82E6-A78C-4A30-9DF1-8256F90D9E03}"/>
                </a:ext>
              </a:extLst>
            </p:cNvPr>
            <p:cNvGrpSpPr/>
            <p:nvPr/>
          </p:nvGrpSpPr>
          <p:grpSpPr>
            <a:xfrm>
              <a:off x="1479176" y="598857"/>
              <a:ext cx="9009530" cy="4497580"/>
              <a:chOff x="1479176" y="598857"/>
              <a:chExt cx="9009530" cy="4497580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7F88A21E-9AC1-499E-84AF-3AC4A29FDF80}"/>
                  </a:ext>
                </a:extLst>
              </p:cNvPr>
              <p:cNvGrpSpPr/>
              <p:nvPr/>
            </p:nvGrpSpPr>
            <p:grpSpPr>
              <a:xfrm>
                <a:off x="1479176" y="598857"/>
                <a:ext cx="9009530" cy="4497580"/>
                <a:chOff x="227892" y="954741"/>
                <a:chExt cx="9961215" cy="5194326"/>
              </a:xfrm>
            </p:grpSpPr>
            <p:pic>
              <p:nvPicPr>
                <p:cNvPr id="8" name="Imagen 7">
                  <a:extLst>
                    <a:ext uri="{FF2B5EF4-FFF2-40B4-BE49-F238E27FC236}">
                      <a16:creationId xmlns:a16="http://schemas.microsoft.com/office/drawing/2014/main" id="{1DA38548-375A-44A7-B893-EC2543E32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830" t="10377" r="62908" b="31910"/>
                <a:stretch/>
              </p:blipFill>
              <p:spPr>
                <a:xfrm>
                  <a:off x="227892" y="1111646"/>
                  <a:ext cx="2388138" cy="2179742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91FF22B0-7960-4AA3-8342-19E81C7DC7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0180" t="43119" r="65332" b="18681"/>
                <a:stretch/>
              </p:blipFill>
              <p:spPr>
                <a:xfrm>
                  <a:off x="418789" y="3396032"/>
                  <a:ext cx="2076954" cy="150607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" name="Imagen 3">
                  <a:extLst>
                    <a:ext uri="{FF2B5EF4-FFF2-40B4-BE49-F238E27FC236}">
                      <a16:creationId xmlns:a16="http://schemas.microsoft.com/office/drawing/2014/main" id="{D1F4D168-9F35-4820-8205-93A1C7AF8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7628" t="10377" r="8126" b="11711"/>
                <a:stretch/>
              </p:blipFill>
              <p:spPr>
                <a:xfrm>
                  <a:off x="6202554" y="954741"/>
                  <a:ext cx="3986553" cy="260192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2" name="Imagen 11">
                  <a:extLst>
                    <a:ext uri="{FF2B5EF4-FFF2-40B4-BE49-F238E27FC236}">
                      <a16:creationId xmlns:a16="http://schemas.microsoft.com/office/drawing/2014/main" id="{21F8BB63-F8FA-4F81-9527-2FA968CB36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6267" t="11089" r="8125"/>
                <a:stretch/>
              </p:blipFill>
              <p:spPr>
                <a:xfrm>
                  <a:off x="6202553" y="3327965"/>
                  <a:ext cx="3882741" cy="2821102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" name="Grupo 2">
                  <a:extLst>
                    <a:ext uri="{FF2B5EF4-FFF2-40B4-BE49-F238E27FC236}">
                      <a16:creationId xmlns:a16="http://schemas.microsoft.com/office/drawing/2014/main" id="{53A7D6DA-6B99-4204-832E-CDF45CEA647F}"/>
                    </a:ext>
                  </a:extLst>
                </p:cNvPr>
                <p:cNvGrpSpPr/>
                <p:nvPr/>
              </p:nvGrpSpPr>
              <p:grpSpPr>
                <a:xfrm>
                  <a:off x="2616030" y="1111645"/>
                  <a:ext cx="1617039" cy="4450976"/>
                  <a:chOff x="9797357" y="497541"/>
                  <a:chExt cx="1617039" cy="4450976"/>
                </a:xfrm>
              </p:grpSpPr>
              <p:pic>
                <p:nvPicPr>
                  <p:cNvPr id="14" name="Imagen 13">
                    <a:extLst>
                      <a:ext uri="{FF2B5EF4-FFF2-40B4-BE49-F238E27FC236}">
                        <a16:creationId xmlns:a16="http://schemas.microsoft.com/office/drawing/2014/main" id="{7CA7FA7A-0698-4033-B8BA-72E2982D30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838" t="21529" r="10772" b="10851"/>
                  <a:stretch/>
                </p:blipFill>
                <p:spPr>
                  <a:xfrm>
                    <a:off x="9797357" y="497541"/>
                    <a:ext cx="1617039" cy="227022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6" name="Imagen 15">
                    <a:extLst>
                      <a:ext uri="{FF2B5EF4-FFF2-40B4-BE49-F238E27FC236}">
                        <a16:creationId xmlns:a16="http://schemas.microsoft.com/office/drawing/2014/main" id="{23BADECE-352E-4887-819F-0C734CD403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65184" t="11801" r="9780" b="2785"/>
                  <a:stretch/>
                </p:blipFill>
                <p:spPr>
                  <a:xfrm>
                    <a:off x="9931546" y="2781928"/>
                    <a:ext cx="1366154" cy="2166589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58598452-BB81-49A8-BA1D-D4F41AA3C21E}"/>
                    </a:ext>
                  </a:extLst>
                </p:cNvPr>
                <p:cNvGrpSpPr/>
                <p:nvPr/>
              </p:nvGrpSpPr>
              <p:grpSpPr>
                <a:xfrm>
                  <a:off x="4458358" y="1111645"/>
                  <a:ext cx="1617040" cy="3218308"/>
                  <a:chOff x="8427639" y="1160519"/>
                  <a:chExt cx="1591443" cy="3059579"/>
                </a:xfrm>
              </p:grpSpPr>
              <p:pic>
                <p:nvPicPr>
                  <p:cNvPr id="15" name="Imagen 14">
                    <a:extLst>
                      <a:ext uri="{FF2B5EF4-FFF2-40B4-BE49-F238E27FC236}">
                        <a16:creationId xmlns:a16="http://schemas.microsoft.com/office/drawing/2014/main" id="{7CB3A983-9B78-4EE2-9096-118991330A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39265" t="17970" r="39448" b="16546"/>
                  <a:stretch/>
                </p:blipFill>
                <p:spPr>
                  <a:xfrm>
                    <a:off x="8427640" y="1160519"/>
                    <a:ext cx="1591442" cy="213205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7" name="Imagen 16">
                    <a:extLst>
                      <a:ext uri="{FF2B5EF4-FFF2-40B4-BE49-F238E27FC236}">
                        <a16:creationId xmlns:a16="http://schemas.microsoft.com/office/drawing/2014/main" id="{FEF9D174-85CE-4D0C-ADE8-3937F1A7F3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6840" t="17021" r="37463" b="51898"/>
                  <a:stretch/>
                </p:blipFill>
                <p:spPr>
                  <a:xfrm>
                    <a:off x="8427639" y="3381872"/>
                    <a:ext cx="1591442" cy="83822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6EE481B9-6878-497F-81F9-B2013E315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3533" y="4067570"/>
                <a:ext cx="931264" cy="61267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E19821C6-FB18-4FE0-99D9-E8A676860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358" t="41367" r="-997"/>
              <a:stretch/>
            </p:blipFill>
            <p:spPr>
              <a:xfrm>
                <a:off x="5497977" y="4036555"/>
                <a:ext cx="1077527" cy="67470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98D9087-28B5-4081-9A8A-354D6357773B}"/>
                </a:ext>
              </a:extLst>
            </p:cNvPr>
            <p:cNvSpPr/>
            <p:nvPr/>
          </p:nvSpPr>
          <p:spPr>
            <a:xfrm>
              <a:off x="1479176" y="632051"/>
              <a:ext cx="9009530" cy="4274605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</p:spTree>
    <p:extLst>
      <p:ext uri="{BB962C8B-B14F-4D97-AF65-F5344CB8AC3E}">
        <p14:creationId xmlns:p14="http://schemas.microsoft.com/office/powerpoint/2010/main" val="3222840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1099C1C-AAA3-405F-9A2D-1D1392A2F80A}"/>
              </a:ext>
            </a:extLst>
          </p:cNvPr>
          <p:cNvGrpSpPr/>
          <p:nvPr/>
        </p:nvGrpSpPr>
        <p:grpSpPr>
          <a:xfrm>
            <a:off x="2124635" y="753186"/>
            <a:ext cx="7985312" cy="5526590"/>
            <a:chOff x="2124635" y="753186"/>
            <a:chExt cx="7985312" cy="552659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3A2BB44-C8CF-43F2-A7A2-447400D37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301" t="28409" r="19264" b="48102"/>
            <a:stretch/>
          </p:blipFill>
          <p:spPr>
            <a:xfrm>
              <a:off x="2356533" y="753186"/>
              <a:ext cx="7490013" cy="1331259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0D808D7-BDDE-48BD-B0E1-CB0E35540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75" t="17021" r="5919" b="11089"/>
            <a:stretch/>
          </p:blipFill>
          <p:spPr>
            <a:xfrm>
              <a:off x="2124635" y="1895884"/>
              <a:ext cx="7985312" cy="309924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0904E602-F266-4700-A752-1EC606748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947"/>
            <a:stretch/>
          </p:blipFill>
          <p:spPr>
            <a:xfrm>
              <a:off x="2369980" y="4869489"/>
              <a:ext cx="7490013" cy="1220461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FC2BCCA-8C21-4020-A7B4-75042029B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9980" y="1480357"/>
              <a:ext cx="918215" cy="604088"/>
            </a:xfrm>
            <a:prstGeom prst="rect">
              <a:avLst/>
            </a:prstGeom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E7694871-ED61-40A8-8BF0-0B1D1C017064}"/>
                </a:ext>
              </a:extLst>
            </p:cNvPr>
            <p:cNvSpPr/>
            <p:nvPr/>
          </p:nvSpPr>
          <p:spPr>
            <a:xfrm>
              <a:off x="2124635" y="753186"/>
              <a:ext cx="7942730" cy="5526590"/>
            </a:xfrm>
            <a:prstGeom prst="rect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</p:spTree>
    <p:extLst>
      <p:ext uri="{BB962C8B-B14F-4D97-AF65-F5344CB8AC3E}">
        <p14:creationId xmlns:p14="http://schemas.microsoft.com/office/powerpoint/2010/main" val="1374977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B5430AE-2C86-4E3D-8C0F-F38CC23D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1" y="2302448"/>
            <a:ext cx="6683814" cy="37336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61DB9A6-F552-4451-827D-AEF3FE95C9BD}"/>
              </a:ext>
            </a:extLst>
          </p:cNvPr>
          <p:cNvSpPr/>
          <p:nvPr/>
        </p:nvSpPr>
        <p:spPr>
          <a:xfrm>
            <a:off x="8452783" y="938620"/>
            <a:ext cx="1753535" cy="1145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547109EA-14AA-41CA-B295-8C2F0F401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611596"/>
              </p:ext>
            </p:extLst>
          </p:nvPr>
        </p:nvGraphicFramePr>
        <p:xfrm>
          <a:off x="1168551" y="940788"/>
          <a:ext cx="6714046" cy="116776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6714046">
                  <a:extLst>
                    <a:ext uri="{9D8B030D-6E8A-4147-A177-3AD203B41FA5}">
                      <a16:colId xmlns:a16="http://schemas.microsoft.com/office/drawing/2014/main" val="4079134113"/>
                    </a:ext>
                  </a:extLst>
                </a:gridCol>
              </a:tblGrid>
              <a:tr h="312406">
                <a:tc>
                  <a:txBody>
                    <a:bodyPr/>
                    <a:lstStyle/>
                    <a:p>
                      <a:pPr algn="ctr" fontAlgn="b"/>
                      <a:r>
                        <a:rPr lang="es-EC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BIOAGENASOL</a:t>
                      </a:r>
                    </a:p>
                    <a:p>
                      <a:pPr algn="ctr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Fertilizante Orgánico 100% vegetal de larga duración.</a:t>
                      </a:r>
                    </a:p>
                    <a:p>
                      <a:pPr algn="ctr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Activador de suelo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581424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8CF678CC-08FE-4E29-86E7-7E7010F1F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B545393-EA3D-4AF3-B40F-0A9D4C42A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40" t="-1789" r="37759" b="-3490"/>
          <a:stretch/>
        </p:blipFill>
        <p:spPr>
          <a:xfrm>
            <a:off x="6217903" y="2443128"/>
            <a:ext cx="1634462" cy="936652"/>
          </a:xfrm>
          <a:prstGeom prst="rect">
            <a:avLst/>
          </a:prstGeom>
          <a:effectLst/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E4A4FBE-09FD-4E73-A993-55417BD34E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072" b="10318"/>
          <a:stretch/>
        </p:blipFill>
        <p:spPr>
          <a:xfrm>
            <a:off x="1168551" y="2451862"/>
            <a:ext cx="1419203" cy="9279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992348E-B684-49E7-8FF7-5E6D0C9DA3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64" t="76808" r="14251" b="3947"/>
          <a:stretch/>
        </p:blipFill>
        <p:spPr>
          <a:xfrm>
            <a:off x="2587948" y="2447496"/>
            <a:ext cx="3629955" cy="9279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F0316C3-708F-4B5C-833E-12C37AA75819}"/>
              </a:ext>
            </a:extLst>
          </p:cNvPr>
          <p:cNvSpPr/>
          <p:nvPr/>
        </p:nvSpPr>
        <p:spPr>
          <a:xfrm>
            <a:off x="914400" y="646714"/>
            <a:ext cx="9708776" cy="570029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D54896-2A27-4F19-8170-B0901EA10FEF}"/>
              </a:ext>
            </a:extLst>
          </p:cNvPr>
          <p:cNvSpPr txBox="1"/>
          <p:nvPr/>
        </p:nvSpPr>
        <p:spPr>
          <a:xfrm>
            <a:off x="8433150" y="938620"/>
            <a:ext cx="1990165" cy="1277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s-EC" sz="1100" b="1" dirty="0"/>
              <a:t>     Materia Orgánica       90,0%</a:t>
            </a:r>
          </a:p>
          <a:p>
            <a:r>
              <a:rPr lang="es-EC" sz="1100" b="1" dirty="0"/>
              <a:t>     Ácidos fúlvicos           29,9%</a:t>
            </a:r>
          </a:p>
          <a:p>
            <a:r>
              <a:rPr lang="es-EC" sz="1100" b="1" dirty="0"/>
              <a:t>     N	                5,5%</a:t>
            </a:r>
          </a:p>
          <a:p>
            <a:r>
              <a:rPr lang="es-EC" sz="1100" b="1" dirty="0"/>
              <a:t>     P2O5	                2,5%</a:t>
            </a:r>
          </a:p>
          <a:p>
            <a:r>
              <a:rPr lang="es-EC" sz="1100" b="1" dirty="0"/>
              <a:t>     K2O	                1,5%</a:t>
            </a:r>
          </a:p>
          <a:p>
            <a:r>
              <a:rPr lang="es-EC" sz="1100" b="1" dirty="0"/>
              <a:t>     MgO	                0,6%</a:t>
            </a:r>
          </a:p>
          <a:p>
            <a:r>
              <a:rPr lang="es-EC" sz="1100" b="1" dirty="0"/>
              <a:t>     </a:t>
            </a:r>
            <a:r>
              <a:rPr lang="es-EC" sz="1100" b="1" dirty="0" err="1"/>
              <a:t>CaO</a:t>
            </a:r>
            <a:r>
              <a:rPr lang="es-EC" sz="1100" b="1" dirty="0"/>
              <a:t>	                0,1%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A7D35C9-1814-4064-AAFC-942BCA2B03F0}"/>
              </a:ext>
            </a:extLst>
          </p:cNvPr>
          <p:cNvSpPr/>
          <p:nvPr/>
        </p:nvSpPr>
        <p:spPr>
          <a:xfrm>
            <a:off x="1168551" y="2443128"/>
            <a:ext cx="6683814" cy="3592945"/>
          </a:xfrm>
          <a:prstGeom prst="rect">
            <a:avLst/>
          </a:prstGeom>
          <a:noFill/>
          <a:ln w="28575">
            <a:solidFill>
              <a:srgbClr val="A500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4" name="Imagen 13" descr="Agrizon: Fertilizantes Orgánicos, NPK Orgánico - Bioagenasol 20 kg.">
            <a:extLst>
              <a:ext uri="{FF2B5EF4-FFF2-40B4-BE49-F238E27FC236}">
                <a16:creationId xmlns:a16="http://schemas.microsoft.com/office/drawing/2014/main" id="{3C661F37-C04B-4699-B785-FF111FCB23B5}"/>
              </a:ext>
            </a:extLst>
          </p:cNvPr>
          <p:cNvPicPr/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05" r="20261"/>
          <a:stretch/>
        </p:blipFill>
        <p:spPr bwMode="auto">
          <a:xfrm>
            <a:off x="7928456" y="2375857"/>
            <a:ext cx="2618629" cy="3870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117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CF678CC-08FE-4E29-86E7-7E7010F1F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135AFD88-430D-44AA-8836-56F0222973F5}"/>
              </a:ext>
            </a:extLst>
          </p:cNvPr>
          <p:cNvGrpSpPr/>
          <p:nvPr/>
        </p:nvGrpSpPr>
        <p:grpSpPr>
          <a:xfrm>
            <a:off x="1640541" y="929102"/>
            <a:ext cx="9269506" cy="5338482"/>
            <a:chOff x="1640541" y="929102"/>
            <a:chExt cx="9269506" cy="533848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61E74B31-91D9-428F-B002-5674FACC7183}"/>
                </a:ext>
              </a:extLst>
            </p:cNvPr>
            <p:cNvGrpSpPr/>
            <p:nvPr/>
          </p:nvGrpSpPr>
          <p:grpSpPr>
            <a:xfrm>
              <a:off x="1640541" y="929102"/>
              <a:ext cx="9269506" cy="5338482"/>
              <a:chOff x="699247" y="779929"/>
              <a:chExt cx="10434918" cy="5903259"/>
            </a:xfrm>
          </p:grpSpPr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AD1DC362-83BC-4893-929A-E2CA90EA4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5614" y="974267"/>
                <a:ext cx="3260772" cy="831734"/>
              </a:xfrm>
              <a:prstGeom prst="rect">
                <a:avLst/>
              </a:prstGeom>
            </p:spPr>
          </p:pic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53A348AB-934D-4628-92AD-5A8AA2D7181E}"/>
                  </a:ext>
                </a:extLst>
              </p:cNvPr>
              <p:cNvSpPr/>
              <p:nvPr/>
            </p:nvSpPr>
            <p:spPr>
              <a:xfrm>
                <a:off x="699247" y="779929"/>
                <a:ext cx="10434918" cy="5903259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C" dirty="0"/>
              </a:p>
            </p:txBody>
          </p:sp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2951D347-8D7A-45D9-986B-990F97990D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84" t="13574" r="9654"/>
              <a:stretch/>
            </p:blipFill>
            <p:spPr>
              <a:xfrm>
                <a:off x="1252025" y="1911080"/>
                <a:ext cx="9073662" cy="4394097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33DF8944-6F38-4779-BE8C-A7E98BA677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02" t="12115" r="23533" b="82963"/>
              <a:stretch/>
            </p:blipFill>
            <p:spPr>
              <a:xfrm>
                <a:off x="858128" y="6298424"/>
                <a:ext cx="10081847" cy="290349"/>
              </a:xfrm>
              <a:prstGeom prst="rect">
                <a:avLst/>
              </a:prstGeom>
            </p:spPr>
          </p:pic>
        </p:grpSp>
        <p:graphicFrame>
          <p:nvGraphicFramePr>
            <p:cNvPr id="16" name="Marcador de contenido 4">
              <a:extLst>
                <a:ext uri="{FF2B5EF4-FFF2-40B4-BE49-F238E27FC236}">
                  <a16:creationId xmlns:a16="http://schemas.microsoft.com/office/drawing/2014/main" id="{1493358E-C51A-4FDC-AAE9-2AE74D1C07A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91297895"/>
                </p:ext>
              </p:extLst>
            </p:nvPr>
          </p:nvGraphicFramePr>
          <p:xfrm>
            <a:off x="4182035" y="2032752"/>
            <a:ext cx="5878382" cy="796253"/>
          </p:xfrm>
          <a:graphic>
            <a:graphicData uri="http://schemas.openxmlformats.org/drawingml/2006/table">
              <a:tbl>
                <a:tblPr/>
                <a:tblGrid>
                  <a:gridCol w="5878382">
                    <a:extLst>
                      <a:ext uri="{9D8B030D-6E8A-4147-A177-3AD203B41FA5}">
                        <a16:colId xmlns:a16="http://schemas.microsoft.com/office/drawing/2014/main" val="4079134113"/>
                      </a:ext>
                    </a:extLst>
                  </a:gridCol>
                </a:tblGrid>
                <a:tr h="362933">
                  <a:tc>
                    <a:txBody>
                      <a:bodyPr/>
                      <a:lstStyle/>
                      <a:p>
                        <a:pPr algn="ctr" fontAlgn="b"/>
                        <a:endParaRPr lang="es-EC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endParaRPr>
                      </a:p>
                    </a:txBody>
                    <a:tcPr marL="9525" marR="9525" marT="9525" marB="0" anchor="b">
                      <a:lnL>
                        <a:noFill/>
                      </a:lnL>
                      <a:lnR>
                        <a:noFill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>
                        <a:noFill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3895255619"/>
                    </a:ext>
                  </a:extLst>
                </a:tr>
                <a:tr h="433320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es-EC" sz="2000" b="1" i="0" u="none" strike="noStrik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libri" panose="020F0502020204030204" pitchFamily="34" charset="0"/>
                          </a:rPr>
                          <a:t>Inmunizador – Potenciador - Bioestimulante</a:t>
                        </a:r>
                      </a:p>
                    </a:txBody>
                    <a:tcPr marL="9525" marR="9525" marT="9525" marB="0" anchor="b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856833011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646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CDF78E-BE0A-4906-BDB0-A0FC1FAFA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0"/>
          <a:stretch/>
        </p:blipFill>
        <p:spPr>
          <a:xfrm>
            <a:off x="820476" y="2370822"/>
            <a:ext cx="3750620" cy="42720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E0A294E-0017-4872-8779-03287EBE5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01" y="2370822"/>
            <a:ext cx="7257384" cy="42720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0EEEE05-60A5-4B12-9734-20FD88F8A4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3" b="28028"/>
          <a:stretch/>
        </p:blipFill>
        <p:spPr>
          <a:xfrm>
            <a:off x="3439546" y="426948"/>
            <a:ext cx="4761905" cy="180136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AB919D-7CFC-4C51-BE6F-25D3C0FDE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1483" b="28353"/>
          <a:stretch/>
        </p:blipFill>
        <p:spPr>
          <a:xfrm>
            <a:off x="954038" y="5002306"/>
            <a:ext cx="3483496" cy="41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1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FE849-C31E-41A6-BDF9-B073C29D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MISION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3EAB9F-2A81-487E-969E-6A7AB6D1A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8187"/>
          </a:xfrm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just"/>
            <a:r>
              <a:rPr lang="es-EC" dirty="0"/>
              <a:t>Contribuir a la nutrición, bioestimulación y protección de cultivos maximizando sus rendimientos, calidad y rentabilidad,  comercializando insumos de alta calidad, con residuo cero y respeto al medio ambiente.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F7E204-BD9F-4DC8-8512-A5F55E910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0"/>
            <a:ext cx="1568824" cy="6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FE849-C31E-41A6-BDF9-B073C29D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VISION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3EAB9F-2A81-487E-969E-6A7AB6D1A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0951"/>
          </a:xfrm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just"/>
            <a:r>
              <a:rPr lang="es-EC" dirty="0"/>
              <a:t>Ser una empresa líder en Ecuador en la comercialización de productos de nutrición, bioestimulación y protección de cultivos con residuo cero, reconocida por nuestros clientes por agregar valor en todas nuestras actuaciones técnicas y comerciales.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FFEB40-0302-4F13-8247-A17BAA714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0"/>
            <a:ext cx="1568824" cy="6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2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70787-1DDC-4E75-9FE9-8D879222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VALORES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8F4155-CF05-4250-881E-3293A710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5858" y="1825625"/>
            <a:ext cx="4450977" cy="3701116"/>
          </a:xfrm>
          <a:ln>
            <a:solidFill>
              <a:schemeClr val="bg1">
                <a:lumMod val="65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s-EC" dirty="0"/>
              <a:t>Compromiso</a:t>
            </a:r>
          </a:p>
          <a:p>
            <a:r>
              <a:rPr lang="es-EC" dirty="0"/>
              <a:t>Responsabilidad</a:t>
            </a:r>
          </a:p>
          <a:p>
            <a:r>
              <a:rPr lang="es-EC" dirty="0"/>
              <a:t>Honestidad</a:t>
            </a:r>
          </a:p>
          <a:p>
            <a:r>
              <a:rPr lang="es-EC" dirty="0"/>
              <a:t>Perseverancia</a:t>
            </a:r>
          </a:p>
          <a:p>
            <a:r>
              <a:rPr lang="es-EC" dirty="0"/>
              <a:t>Respeto al medio ambiente</a:t>
            </a:r>
          </a:p>
          <a:p>
            <a:r>
              <a:rPr lang="es-EC" dirty="0"/>
              <a:t>Confianza</a:t>
            </a:r>
          </a:p>
          <a:p>
            <a:r>
              <a:rPr lang="es-EC" dirty="0"/>
              <a:t>Resiliencia</a:t>
            </a:r>
          </a:p>
          <a:p>
            <a:endParaRPr lang="es-EC" dirty="0"/>
          </a:p>
          <a:p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094BE8-B89A-4343-93D1-6CAD1B815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0"/>
            <a:ext cx="1568824" cy="6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0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94B13BD-911B-4ABF-AE77-CC71A74B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40" y="675816"/>
            <a:ext cx="6503894" cy="1325563"/>
          </a:xfrm>
        </p:spPr>
        <p:txBody>
          <a:bodyPr>
            <a:normAutofit/>
          </a:bodyPr>
          <a:lstStyle/>
          <a:p>
            <a:r>
              <a:rPr lang="es-EC" sz="2800" b="1" dirty="0"/>
              <a:t>OBJETIVO</a:t>
            </a:r>
            <a:br>
              <a:rPr lang="es-EC" sz="3200" dirty="0"/>
            </a:br>
            <a:r>
              <a:rPr lang="es-EC" sz="2800" b="1" dirty="0"/>
              <a:t>Distribución y venta de productos para:</a:t>
            </a:r>
            <a:endParaRPr lang="es-EC" sz="32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F75587-441E-4DE7-9D9A-E35F232DD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3339350" y="3603812"/>
            <a:ext cx="1568824" cy="6467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17EF68-15ED-4491-9021-53E66F7C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51" y="3603812"/>
            <a:ext cx="3073056" cy="27465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0EA6C6-8789-44CE-9BE6-93BF9FC6ABA1}"/>
              </a:ext>
            </a:extLst>
          </p:cNvPr>
          <p:cNvSpPr txBox="1"/>
          <p:nvPr/>
        </p:nvSpPr>
        <p:spPr>
          <a:xfrm>
            <a:off x="2935940" y="2135414"/>
            <a:ext cx="6329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C" dirty="0"/>
              <a:t>Nutrición vegetal ultra eficiente, bioestimulación, inductores de resistencia y protección de cultivos. Comercializamos productos de alta calidad y residuo cero para cultivos de alto rendimiento, convencionales y orgánicos certificados.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8F1A251-0ABC-46ED-B3C1-C72E372334CD}"/>
              </a:ext>
            </a:extLst>
          </p:cNvPr>
          <p:cNvSpPr/>
          <p:nvPr/>
        </p:nvSpPr>
        <p:spPr>
          <a:xfrm>
            <a:off x="2545976" y="820271"/>
            <a:ext cx="7100047" cy="5741894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3045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5E64065-C341-4464-A27D-C9B2DA925CFA}"/>
              </a:ext>
            </a:extLst>
          </p:cNvPr>
          <p:cNvSpPr txBox="1"/>
          <p:nvPr/>
        </p:nvSpPr>
        <p:spPr>
          <a:xfrm>
            <a:off x="4370294" y="968188"/>
            <a:ext cx="204395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dirty="0"/>
              <a:t>INICIO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2B0DCD-7070-4E78-9A1F-CBBA10F46F19}"/>
              </a:ext>
            </a:extLst>
          </p:cNvPr>
          <p:cNvSpPr txBox="1"/>
          <p:nvPr/>
        </p:nvSpPr>
        <p:spPr>
          <a:xfrm>
            <a:off x="2649070" y="1993758"/>
            <a:ext cx="1842247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NOSOTROS</a:t>
            </a:r>
          </a:p>
          <a:p>
            <a:r>
              <a:rPr lang="es-EC" dirty="0"/>
              <a:t>QUIENES SOMOS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E14C52-C77E-4B40-8A58-454651D6BDAA}"/>
              </a:ext>
            </a:extLst>
          </p:cNvPr>
          <p:cNvSpPr txBox="1"/>
          <p:nvPr/>
        </p:nvSpPr>
        <p:spPr>
          <a:xfrm>
            <a:off x="6539757" y="1974707"/>
            <a:ext cx="16002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BLOG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1FD389-FED6-4F71-AF40-CA6863C91649}"/>
              </a:ext>
            </a:extLst>
          </p:cNvPr>
          <p:cNvSpPr txBox="1"/>
          <p:nvPr/>
        </p:nvSpPr>
        <p:spPr>
          <a:xfrm>
            <a:off x="9498108" y="1976735"/>
            <a:ext cx="135589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CONTACTO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3BF93A-6905-474B-A5A4-CE1E219DF638}"/>
              </a:ext>
            </a:extLst>
          </p:cNvPr>
          <p:cNvSpPr txBox="1"/>
          <p:nvPr/>
        </p:nvSpPr>
        <p:spPr>
          <a:xfrm>
            <a:off x="9498108" y="3244334"/>
            <a:ext cx="118334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LEGAL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20D107-74E0-4008-9D1B-9B202F1C0367}"/>
              </a:ext>
            </a:extLst>
          </p:cNvPr>
          <p:cNvSpPr txBox="1"/>
          <p:nvPr/>
        </p:nvSpPr>
        <p:spPr>
          <a:xfrm>
            <a:off x="9498108" y="4239417"/>
            <a:ext cx="1183341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REDES SOCIALES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A5A74A-1D10-4A22-9DE4-D4163C6C310E}"/>
              </a:ext>
            </a:extLst>
          </p:cNvPr>
          <p:cNvSpPr txBox="1"/>
          <p:nvPr/>
        </p:nvSpPr>
        <p:spPr>
          <a:xfrm>
            <a:off x="679076" y="1993757"/>
            <a:ext cx="162709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SERVICIOS</a:t>
            </a:r>
          </a:p>
          <a:p>
            <a:r>
              <a:rPr lang="es-EC" dirty="0"/>
              <a:t>PRODUCTOS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F85B210-76C8-4202-91AB-C96E58CBFDF6}"/>
              </a:ext>
            </a:extLst>
          </p:cNvPr>
          <p:cNvCxnSpPr/>
          <p:nvPr/>
        </p:nvCxnSpPr>
        <p:spPr>
          <a:xfrm>
            <a:off x="10089778" y="2309301"/>
            <a:ext cx="0" cy="935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1C9CD73-5B02-4EE4-8E1F-AEB3CBF68C97}"/>
              </a:ext>
            </a:extLst>
          </p:cNvPr>
          <p:cNvCxnSpPr>
            <a:endCxn id="9" idx="0"/>
          </p:cNvCxnSpPr>
          <p:nvPr/>
        </p:nvCxnSpPr>
        <p:spPr>
          <a:xfrm>
            <a:off x="10089778" y="3613666"/>
            <a:ext cx="1" cy="62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F3F397B-274B-4D9D-8CE4-A2E325B7A050}"/>
              </a:ext>
            </a:extLst>
          </p:cNvPr>
          <p:cNvCxnSpPr>
            <a:stCxn id="4" idx="2"/>
          </p:cNvCxnSpPr>
          <p:nvPr/>
        </p:nvCxnSpPr>
        <p:spPr>
          <a:xfrm flipH="1">
            <a:off x="5392270" y="1337520"/>
            <a:ext cx="1" cy="303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9AAD875-A1A6-43E1-96A9-23B5BC1B175A}"/>
              </a:ext>
            </a:extLst>
          </p:cNvPr>
          <p:cNvCxnSpPr>
            <a:cxnSpLocks/>
          </p:cNvCxnSpPr>
          <p:nvPr/>
        </p:nvCxnSpPr>
        <p:spPr>
          <a:xfrm>
            <a:off x="1492623" y="1640541"/>
            <a:ext cx="8597155" cy="19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C43BA15-1650-4852-9520-079685487901}"/>
              </a:ext>
            </a:extLst>
          </p:cNvPr>
          <p:cNvCxnSpPr>
            <a:cxnSpLocks/>
          </p:cNvCxnSpPr>
          <p:nvPr/>
        </p:nvCxnSpPr>
        <p:spPr>
          <a:xfrm>
            <a:off x="7014887" y="1673645"/>
            <a:ext cx="1" cy="30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B13E067-64AE-4E57-868A-5804F575EE10}"/>
              </a:ext>
            </a:extLst>
          </p:cNvPr>
          <p:cNvCxnSpPr/>
          <p:nvPr/>
        </p:nvCxnSpPr>
        <p:spPr>
          <a:xfrm flipH="1">
            <a:off x="10078559" y="1643244"/>
            <a:ext cx="1" cy="303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D6A48CE-499A-42A4-9BFE-5EC6DE47DC7D}"/>
              </a:ext>
            </a:extLst>
          </p:cNvPr>
          <p:cNvCxnSpPr>
            <a:cxnSpLocks/>
          </p:cNvCxnSpPr>
          <p:nvPr/>
        </p:nvCxnSpPr>
        <p:spPr>
          <a:xfrm flipH="1">
            <a:off x="1492622" y="1660284"/>
            <a:ext cx="1" cy="35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1B80584-F86F-4EC6-A697-A786B8B382D0}"/>
              </a:ext>
            </a:extLst>
          </p:cNvPr>
          <p:cNvCxnSpPr>
            <a:cxnSpLocks/>
          </p:cNvCxnSpPr>
          <p:nvPr/>
        </p:nvCxnSpPr>
        <p:spPr>
          <a:xfrm flipH="1">
            <a:off x="3570192" y="1623519"/>
            <a:ext cx="1" cy="35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E99AEC7-F155-43C1-9054-52798C3A0939}"/>
              </a:ext>
            </a:extLst>
          </p:cNvPr>
          <p:cNvSpPr txBox="1"/>
          <p:nvPr/>
        </p:nvSpPr>
        <p:spPr>
          <a:xfrm>
            <a:off x="9354671" y="277870"/>
            <a:ext cx="2191871" cy="9233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ESTRUCTURA PAGINA WEB DE KHAZ REPRESENTACIONES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78EA240-6403-43BB-96D8-04178925CF1C}"/>
              </a:ext>
            </a:extLst>
          </p:cNvPr>
          <p:cNvSpPr txBox="1"/>
          <p:nvPr/>
        </p:nvSpPr>
        <p:spPr>
          <a:xfrm>
            <a:off x="842688" y="2990370"/>
            <a:ext cx="5697069" cy="10772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C" sz="1600" dirty="0"/>
              <a:t>Nutrición vegetal ultra eficiente, bioestimulación, inductores de resistencia y protección de cultivos. Comercializamos productos de alta calidad y residuo cero para cultivos de alto rendimiento, convencionales y orgánicos certificados.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A460C83C-89DF-4658-99C9-657AFF05E11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570194" y="2640089"/>
            <a:ext cx="0" cy="35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ADFE42C-A912-4344-BE33-28E36DCFDAB1}"/>
              </a:ext>
            </a:extLst>
          </p:cNvPr>
          <p:cNvSpPr txBox="1"/>
          <p:nvPr/>
        </p:nvSpPr>
        <p:spPr>
          <a:xfrm>
            <a:off x="2758873" y="4480837"/>
            <a:ext cx="1398495" cy="9233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MISIÓN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VISIÓN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VALORES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09A02996-BCBF-4AFB-AC2B-BAA2275720E1}"/>
              </a:ext>
            </a:extLst>
          </p:cNvPr>
          <p:cNvCxnSpPr/>
          <p:nvPr/>
        </p:nvCxnSpPr>
        <p:spPr>
          <a:xfrm>
            <a:off x="3458121" y="4080543"/>
            <a:ext cx="0" cy="387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C5C3747-DD11-460A-9CD9-0330E882E2C2}"/>
              </a:ext>
            </a:extLst>
          </p:cNvPr>
          <p:cNvSpPr txBox="1"/>
          <p:nvPr/>
        </p:nvSpPr>
        <p:spPr>
          <a:xfrm>
            <a:off x="6158761" y="2455422"/>
            <a:ext cx="3083848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Noticias </a:t>
            </a:r>
            <a:r>
              <a:rPr lang="es-EC" dirty="0" err="1"/>
              <a:t>Intermag</a:t>
            </a:r>
            <a:r>
              <a:rPr lang="es-EC" dirty="0"/>
              <a:t> - </a:t>
            </a:r>
            <a:r>
              <a:rPr lang="es-EC" dirty="0" err="1"/>
              <a:t>Humagro</a:t>
            </a:r>
            <a:endParaRPr lang="es-EC" dirty="0"/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6DD060B8-C975-4E9E-99C3-CB857431D05C}"/>
              </a:ext>
            </a:extLst>
          </p:cNvPr>
          <p:cNvCxnSpPr>
            <a:cxnSpLocks/>
          </p:cNvCxnSpPr>
          <p:nvPr/>
        </p:nvCxnSpPr>
        <p:spPr>
          <a:xfrm flipH="1">
            <a:off x="7028331" y="2334762"/>
            <a:ext cx="1" cy="12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4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0D793-8983-4231-B650-74C7A735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364" y="365125"/>
            <a:ext cx="9127435" cy="1325563"/>
          </a:xfrm>
        </p:spPr>
        <p:txBody>
          <a:bodyPr/>
          <a:lstStyle/>
          <a:p>
            <a:pPr algn="ctr"/>
            <a:r>
              <a:rPr lang="es-EC" dirty="0"/>
              <a:t>PROVEEDORES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DC83C5-E169-4F15-AEC3-28AD996A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64" y="1785141"/>
            <a:ext cx="9127436" cy="4707734"/>
          </a:xfrm>
        </p:spPr>
        <p:txBody>
          <a:bodyPr>
            <a:normAutofit fontScale="92500" lnSpcReduction="20000"/>
          </a:bodyPr>
          <a:lstStyle/>
          <a:p>
            <a:r>
              <a:rPr lang="es-EC" sz="2000" dirty="0"/>
              <a:t>HUMAGRO</a:t>
            </a:r>
          </a:p>
          <a:p>
            <a:endParaRPr lang="es-EC" sz="2000" dirty="0"/>
          </a:p>
          <a:p>
            <a:r>
              <a:rPr lang="es-EC" sz="2000" dirty="0"/>
              <a:t>INTERMAG</a:t>
            </a:r>
          </a:p>
          <a:p>
            <a:endParaRPr lang="es-EC" sz="2000" dirty="0"/>
          </a:p>
          <a:p>
            <a:r>
              <a:rPr lang="es-EC" sz="2000" dirty="0"/>
              <a:t>SEAWIN</a:t>
            </a:r>
          </a:p>
          <a:p>
            <a:endParaRPr lang="es-EC" sz="2000" dirty="0"/>
          </a:p>
          <a:p>
            <a:r>
              <a:rPr lang="es-EC" sz="2000" dirty="0"/>
              <a:t>TBIO CROP SCIENCE</a:t>
            </a:r>
          </a:p>
          <a:p>
            <a:endParaRPr lang="es-EC" sz="2000" dirty="0"/>
          </a:p>
          <a:p>
            <a:endParaRPr lang="es-EC" sz="2000" dirty="0"/>
          </a:p>
          <a:p>
            <a:r>
              <a:rPr lang="es-EC" sz="2000" dirty="0"/>
              <a:t>BIOAGENASOL</a:t>
            </a:r>
          </a:p>
          <a:p>
            <a:endParaRPr lang="es-EC" sz="2000" dirty="0"/>
          </a:p>
          <a:p>
            <a:r>
              <a:rPr lang="es-EC" sz="2000" dirty="0"/>
              <a:t>ALBIT</a:t>
            </a:r>
          </a:p>
          <a:p>
            <a:endParaRPr lang="es-EC" sz="2000" dirty="0"/>
          </a:p>
          <a:p>
            <a:r>
              <a:rPr lang="es-EC" sz="2000" dirty="0"/>
              <a:t>CROP CELL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F560AB-6310-4BA8-AFA0-E9A668CF1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87" b="41304"/>
          <a:stretch/>
        </p:blipFill>
        <p:spPr>
          <a:xfrm>
            <a:off x="6006452" y="2826471"/>
            <a:ext cx="2292626" cy="4366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C4CDE6-1D05-480B-AE56-4D1D83686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89" y="2351238"/>
            <a:ext cx="2151369" cy="32263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EEA1699-4E9E-44F0-BD35-EAF80EE964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72" b="10318"/>
          <a:stretch/>
        </p:blipFill>
        <p:spPr>
          <a:xfrm>
            <a:off x="6024221" y="4666350"/>
            <a:ext cx="686039" cy="42256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EC44E2A-AAD5-4856-B4AB-7DE7031F2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531" y="5239704"/>
            <a:ext cx="1656634" cy="42256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8F937C8-4D0A-49B9-BF54-1C5F91A990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64" t="76808" r="14251" b="3947"/>
          <a:stretch/>
        </p:blipFill>
        <p:spPr>
          <a:xfrm>
            <a:off x="6707489" y="4666350"/>
            <a:ext cx="1578337" cy="422562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5ABA0D32-766A-4DFE-ABA5-DB5BF3CAB3AF}"/>
              </a:ext>
            </a:extLst>
          </p:cNvPr>
          <p:cNvSpPr/>
          <p:nvPr/>
        </p:nvSpPr>
        <p:spPr>
          <a:xfrm>
            <a:off x="2145975" y="1404730"/>
            <a:ext cx="8178499" cy="52213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16784E-7759-41B1-990D-2E0B067EF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851" y="5709492"/>
            <a:ext cx="1021719" cy="67218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EE7A313-3CF7-49E0-9AAC-F1164F8987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981694-60AA-4950-B770-AC220B3E8A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4340" y="1525689"/>
            <a:ext cx="883860" cy="57156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D7B0705-10BF-4F00-BC7E-D1EB6DECF2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7487" y="1555008"/>
            <a:ext cx="1409631" cy="5715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DAE03C-C4E4-4F3C-BAA2-D15BDD2636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4767" y="3429001"/>
            <a:ext cx="1704527" cy="5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75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814</Words>
  <Application>Microsoft Office PowerPoint</Application>
  <PresentationFormat>Panorámica</PresentationFormat>
  <Paragraphs>236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Bahnschrift SemiBold</vt:lpstr>
      <vt:lpstr>Calibri</vt:lpstr>
      <vt:lpstr>Calibri Light</vt:lpstr>
      <vt:lpstr>Tema de Office</vt:lpstr>
      <vt:lpstr>“El mejor momento para empezar es ahora”</vt:lpstr>
      <vt:lpstr>Presentación de PowerPoint</vt:lpstr>
      <vt:lpstr>Presentación de PowerPoint</vt:lpstr>
      <vt:lpstr>MISION</vt:lpstr>
      <vt:lpstr>VISION</vt:lpstr>
      <vt:lpstr>VALORES</vt:lpstr>
      <vt:lpstr>OBJETIVO Distribución y venta de productos para:</vt:lpstr>
      <vt:lpstr>Presentación de PowerPoint</vt:lpstr>
      <vt:lpstr>PROVEEDORES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“El mejor momento para empezar es ahora”</dc:title>
  <dc:creator>USUARIO</dc:creator>
  <cp:lastModifiedBy>USUARIO</cp:lastModifiedBy>
  <cp:revision>121</cp:revision>
  <dcterms:created xsi:type="dcterms:W3CDTF">2022-12-09T23:54:47Z</dcterms:created>
  <dcterms:modified xsi:type="dcterms:W3CDTF">2022-12-22T01:34:46Z</dcterms:modified>
</cp:coreProperties>
</file>